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theme/theme6.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2" r:id="rId6"/>
    <p:sldMasterId id="2147483672" r:id="rId7"/>
    <p:sldMasterId id="2147483684" r:id="rId8"/>
  </p:sldMasterIdLst>
  <p:notesMasterIdLst>
    <p:notesMasterId r:id="rId50"/>
  </p:notesMasterIdLst>
  <p:handoutMasterIdLst>
    <p:handoutMasterId r:id="rId51"/>
  </p:handoutMasterIdLst>
  <p:sldIdLst>
    <p:sldId id="256" r:id="rId9"/>
    <p:sldId id="266" r:id="rId10"/>
    <p:sldId id="351" r:id="rId11"/>
    <p:sldId id="364" r:id="rId12"/>
    <p:sldId id="352" r:id="rId13"/>
    <p:sldId id="381" r:id="rId14"/>
    <p:sldId id="943" r:id="rId15"/>
    <p:sldId id="942" r:id="rId16"/>
    <p:sldId id="941" r:id="rId17"/>
    <p:sldId id="925" r:id="rId18"/>
    <p:sldId id="366" r:id="rId19"/>
    <p:sldId id="931" r:id="rId20"/>
    <p:sldId id="928" r:id="rId21"/>
    <p:sldId id="932" r:id="rId22"/>
    <p:sldId id="368" r:id="rId23"/>
    <p:sldId id="933" r:id="rId24"/>
    <p:sldId id="369" r:id="rId25"/>
    <p:sldId id="361" r:id="rId26"/>
    <p:sldId id="344" r:id="rId27"/>
    <p:sldId id="355" r:id="rId28"/>
    <p:sldId id="371" r:id="rId29"/>
    <p:sldId id="372" r:id="rId30"/>
    <p:sldId id="373" r:id="rId31"/>
    <p:sldId id="979" r:id="rId32"/>
    <p:sldId id="936" r:id="rId33"/>
    <p:sldId id="374" r:id="rId34"/>
    <p:sldId id="362" r:id="rId35"/>
    <p:sldId id="365" r:id="rId36"/>
    <p:sldId id="379" r:id="rId37"/>
    <p:sldId id="939" r:id="rId38"/>
    <p:sldId id="375" r:id="rId39"/>
    <p:sldId id="376" r:id="rId40"/>
    <p:sldId id="977" r:id="rId41"/>
    <p:sldId id="353" r:id="rId42"/>
    <p:sldId id="358" r:id="rId43"/>
    <p:sldId id="946" r:id="rId44"/>
    <p:sldId id="924" r:id="rId45"/>
    <p:sldId id="359" r:id="rId46"/>
    <p:sldId id="360" r:id="rId47"/>
    <p:sldId id="978" r:id="rId48"/>
    <p:sldId id="261" r:id="rId4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n, Carla" initials="GC" lastIdx="2" clrIdx="0">
    <p:extLst>
      <p:ext uri="{19B8F6BF-5375-455C-9EA6-DF929625EA0E}">
        <p15:presenceInfo xmlns:p15="http://schemas.microsoft.com/office/powerpoint/2012/main" userId="Gracen, Car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865"/>
    <a:srgbClr val="9E2482"/>
    <a:srgbClr val="6A6C69"/>
    <a:srgbClr val="F26822"/>
    <a:srgbClr val="5A5B5C"/>
    <a:srgbClr val="E98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380" autoAdjust="0"/>
  </p:normalViewPr>
  <p:slideViewPr>
    <p:cSldViewPr snapToGrid="0" snapToObjects="1">
      <p:cViewPr varScale="1">
        <p:scale>
          <a:sx n="90" d="100"/>
          <a:sy n="90" d="100"/>
        </p:scale>
        <p:origin x="1290" y="7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82" d="100"/>
          <a:sy n="82" d="100"/>
        </p:scale>
        <p:origin x="39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A4EF5-FE18-4EF8-8C0B-58ECE465DA3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2533EF-43FE-40C9-9B6A-66BA8D92786F}">
      <dgm:prSet/>
      <dgm:spPr/>
      <dgm:t>
        <a:bodyPr/>
        <a:lstStyle/>
        <a:p>
          <a:pPr>
            <a:defRPr b="1"/>
          </a:pPr>
          <a:r>
            <a:rPr lang="en-US" b="1" dirty="0">
              <a:latin typeface="Arial" panose="020B0604020202020204" pitchFamily="34" charset="0"/>
              <a:cs typeface="Arial" panose="020B0604020202020204" pitchFamily="34" charset="0"/>
            </a:rPr>
            <a:t>First Lady spoke at May HR Community Meeting</a:t>
          </a:r>
          <a:endParaRPr lang="en-US" dirty="0">
            <a:latin typeface="Arial" panose="020B0604020202020204" pitchFamily="34" charset="0"/>
            <a:cs typeface="Arial" panose="020B0604020202020204" pitchFamily="34" charset="0"/>
          </a:endParaRPr>
        </a:p>
      </dgm:t>
    </dgm:pt>
    <dgm:pt modelId="{F14CD450-BF11-420D-B730-D0A1B4616470}" type="parTrans" cxnId="{7556A6EF-1D0B-48B1-A2E2-D6388466D53A}">
      <dgm:prSet/>
      <dgm:spPr/>
      <dgm:t>
        <a:bodyPr/>
        <a:lstStyle/>
        <a:p>
          <a:endParaRPr lang="en-US"/>
        </a:p>
      </dgm:t>
    </dgm:pt>
    <dgm:pt modelId="{C7885925-F015-466F-85F9-AABCE273439C}" type="sibTrans" cxnId="{7556A6EF-1D0B-48B1-A2E2-D6388466D53A}">
      <dgm:prSet/>
      <dgm:spPr/>
      <dgm:t>
        <a:bodyPr/>
        <a:lstStyle/>
        <a:p>
          <a:endParaRPr lang="en-US"/>
        </a:p>
      </dgm:t>
    </dgm:pt>
    <dgm:pt modelId="{30771997-FD0D-40B9-A601-C25941F27CC6}">
      <dgm:prSet/>
      <dgm:spPr/>
      <dgm:t>
        <a:bodyPr/>
        <a:lstStyle/>
        <a:p>
          <a:pPr>
            <a:defRPr b="1"/>
          </a:pPr>
          <a:r>
            <a:rPr lang="en-US" b="1" dirty="0">
              <a:latin typeface="Arial" panose="020B0604020202020204" pitchFamily="34" charset="0"/>
              <a:cs typeface="Arial" panose="020B0604020202020204" pitchFamily="34" charset="0"/>
            </a:rPr>
            <a:t>Video from First Family of Georgia introduces training currently being developed</a:t>
          </a:r>
        </a:p>
      </dgm:t>
    </dgm:pt>
    <dgm:pt modelId="{A46CE1A7-E7BE-4474-90AB-6C6D5B0D4436}" type="parTrans" cxnId="{3D8351AA-A8F1-46F7-BB9C-229C12615389}">
      <dgm:prSet/>
      <dgm:spPr/>
      <dgm:t>
        <a:bodyPr/>
        <a:lstStyle/>
        <a:p>
          <a:endParaRPr lang="en-US"/>
        </a:p>
      </dgm:t>
    </dgm:pt>
    <dgm:pt modelId="{4049B3FB-542D-4ED7-9F52-6707995572F9}" type="sibTrans" cxnId="{3D8351AA-A8F1-46F7-BB9C-229C12615389}">
      <dgm:prSet/>
      <dgm:spPr/>
      <dgm:t>
        <a:bodyPr/>
        <a:lstStyle/>
        <a:p>
          <a:endParaRPr lang="en-US"/>
        </a:p>
      </dgm:t>
    </dgm:pt>
    <dgm:pt modelId="{91322DFD-24AC-4E30-A7FA-177FBB20620E}">
      <dgm:prSet/>
      <dgm:spPr/>
      <dgm:t>
        <a:bodyPr/>
        <a:lstStyle/>
        <a:p>
          <a:pPr>
            <a:defRPr b="1"/>
          </a:pPr>
          <a:r>
            <a:rPr lang="en-US" b="1" dirty="0">
              <a:latin typeface="Arial" panose="020B0604020202020204" pitchFamily="34" charset="0"/>
              <a:cs typeface="Arial" panose="020B0604020202020204" pitchFamily="34" charset="0"/>
            </a:rPr>
            <a:t>Full training video will debut at Grace Commission on August 29</a:t>
          </a:r>
        </a:p>
        <a:p>
          <a:pPr>
            <a:defRPr b="1"/>
          </a:pPr>
          <a:endParaRPr lang="en-US" b="1" dirty="0">
            <a:latin typeface="Arial" panose="020B0604020202020204" pitchFamily="34" charset="0"/>
            <a:cs typeface="Arial" panose="020B0604020202020204" pitchFamily="34" charset="0"/>
          </a:endParaRPr>
        </a:p>
        <a:p>
          <a:pPr>
            <a:defRPr b="1"/>
          </a:pPr>
          <a:r>
            <a:rPr lang="en-US" b="1" dirty="0">
              <a:latin typeface="Arial" panose="020B0604020202020204" pitchFamily="34" charset="0"/>
              <a:cs typeface="Arial" panose="020B0604020202020204" pitchFamily="34" charset="0"/>
            </a:rPr>
            <a:t>First Lady will narrate the training video</a:t>
          </a:r>
        </a:p>
        <a:p>
          <a:pPr>
            <a:defRPr b="1"/>
          </a:pPr>
          <a:endParaRPr lang="en-US" b="1" dirty="0">
            <a:latin typeface="Arial" panose="020B0604020202020204" pitchFamily="34" charset="0"/>
            <a:cs typeface="Arial" panose="020B0604020202020204" pitchFamily="34" charset="0"/>
          </a:endParaRPr>
        </a:p>
      </dgm:t>
    </dgm:pt>
    <dgm:pt modelId="{C861D8A9-2BD5-446F-82E3-BA9081D56AE4}" type="parTrans" cxnId="{3978D00E-A2F9-4587-ABFD-DB8328A536E6}">
      <dgm:prSet/>
      <dgm:spPr/>
      <dgm:t>
        <a:bodyPr/>
        <a:lstStyle/>
        <a:p>
          <a:endParaRPr lang="en-US"/>
        </a:p>
      </dgm:t>
    </dgm:pt>
    <dgm:pt modelId="{579479D5-CB4D-4CF3-B644-8ACA60B8B328}" type="sibTrans" cxnId="{3978D00E-A2F9-4587-ABFD-DB8328A536E6}">
      <dgm:prSet/>
      <dgm:spPr/>
      <dgm:t>
        <a:bodyPr/>
        <a:lstStyle/>
        <a:p>
          <a:endParaRPr lang="en-US"/>
        </a:p>
      </dgm:t>
    </dgm:pt>
    <dgm:pt modelId="{683843BD-611E-4402-BEA0-DFBD8048B0E1}">
      <dgm:prSet/>
      <dgm:spPr/>
      <dgm:t>
        <a:bodyPr/>
        <a:lstStyle/>
        <a:p>
          <a:pPr>
            <a:defRPr b="1"/>
          </a:pPr>
          <a:r>
            <a:rPr lang="en-US" b="1" dirty="0">
              <a:latin typeface="Arial" panose="020B0604020202020204" pitchFamily="34" charset="0"/>
              <a:cs typeface="Arial" panose="020B0604020202020204" pitchFamily="34" charset="0"/>
            </a:rPr>
            <a:t>Anticipate training will be made available to agencies </a:t>
          </a:r>
          <a:r>
            <a:rPr lang="en-US" b="1">
              <a:latin typeface="Arial" panose="020B0604020202020204" pitchFamily="34" charset="0"/>
              <a:cs typeface="Arial" panose="020B0604020202020204" pitchFamily="34" charset="0"/>
            </a:rPr>
            <a:t>in January 2020 </a:t>
          </a:r>
          <a:endParaRPr lang="en-US" dirty="0">
            <a:latin typeface="Arial" panose="020B0604020202020204" pitchFamily="34" charset="0"/>
            <a:cs typeface="Arial" panose="020B0604020202020204" pitchFamily="34" charset="0"/>
          </a:endParaRPr>
        </a:p>
      </dgm:t>
    </dgm:pt>
    <dgm:pt modelId="{2F0E07FE-A58D-4BA1-8592-3CC7643EEF0D}" type="parTrans" cxnId="{CA952366-AB0A-483D-B3E9-3A0FF373CE68}">
      <dgm:prSet/>
      <dgm:spPr/>
      <dgm:t>
        <a:bodyPr/>
        <a:lstStyle/>
        <a:p>
          <a:endParaRPr lang="en-US"/>
        </a:p>
      </dgm:t>
    </dgm:pt>
    <dgm:pt modelId="{3DAA5B13-BCF9-4846-9EEE-6565BB725922}" type="sibTrans" cxnId="{CA952366-AB0A-483D-B3E9-3A0FF373CE68}">
      <dgm:prSet/>
      <dgm:spPr/>
      <dgm:t>
        <a:bodyPr/>
        <a:lstStyle/>
        <a:p>
          <a:endParaRPr lang="en-US"/>
        </a:p>
      </dgm:t>
    </dgm:pt>
    <dgm:pt modelId="{BD07A2DE-FC78-4358-A7E4-3F0D3F47E87B}">
      <dgm:prSet/>
      <dgm:spPr/>
      <dgm:t>
        <a:bodyPr/>
        <a:lstStyle/>
        <a:p>
          <a:r>
            <a:rPr lang="en-US" b="1" dirty="0">
              <a:latin typeface="Arial" panose="020B0604020202020204" pitchFamily="34" charset="0"/>
              <a:cs typeface="Arial" panose="020B0604020202020204" pitchFamily="34" charset="0"/>
            </a:rPr>
            <a:t>Encouraged but not mandatory</a:t>
          </a:r>
          <a:endParaRPr lang="en-US" dirty="0">
            <a:latin typeface="Arial" panose="020B0604020202020204" pitchFamily="34" charset="0"/>
            <a:cs typeface="Arial" panose="020B0604020202020204" pitchFamily="34" charset="0"/>
          </a:endParaRPr>
        </a:p>
      </dgm:t>
    </dgm:pt>
    <dgm:pt modelId="{35CF3A4E-7531-4725-AA13-18B7130DF0E3}" type="parTrans" cxnId="{9CD3D0DA-B99A-4E23-9C99-75C8BD75FA52}">
      <dgm:prSet/>
      <dgm:spPr/>
      <dgm:t>
        <a:bodyPr/>
        <a:lstStyle/>
        <a:p>
          <a:endParaRPr lang="en-US"/>
        </a:p>
      </dgm:t>
    </dgm:pt>
    <dgm:pt modelId="{23E4DDB5-7FD6-4238-884B-FC1F83B0BBC1}" type="sibTrans" cxnId="{9CD3D0DA-B99A-4E23-9C99-75C8BD75FA52}">
      <dgm:prSet/>
      <dgm:spPr/>
      <dgm:t>
        <a:bodyPr/>
        <a:lstStyle/>
        <a:p>
          <a:endParaRPr lang="en-US"/>
        </a:p>
      </dgm:t>
    </dgm:pt>
    <dgm:pt modelId="{BD19420D-27C3-4A36-A30D-64FEE05CF83B}">
      <dgm:prSet/>
      <dgm:spPr/>
      <dgm:t>
        <a:bodyPr/>
        <a:lstStyle/>
        <a:p>
          <a:r>
            <a:rPr lang="en-US" b="1" dirty="0">
              <a:latin typeface="Arial" panose="020B0604020202020204" pitchFamily="34" charset="0"/>
              <a:cs typeface="Arial" panose="020B0604020202020204" pitchFamily="34" charset="0"/>
            </a:rPr>
            <a:t>Will track number of employees trained</a:t>
          </a:r>
        </a:p>
        <a:p>
          <a:r>
            <a:rPr lang="en-US" b="1" dirty="0">
              <a:latin typeface="Arial" panose="020B0604020202020204" pitchFamily="34" charset="0"/>
              <a:cs typeface="Arial" panose="020B0604020202020204" pitchFamily="34" charset="0"/>
            </a:rPr>
            <a:t>Same delivery method as preventing sexual harassment training</a:t>
          </a:r>
        </a:p>
      </dgm:t>
    </dgm:pt>
    <dgm:pt modelId="{FECFE6E6-C7D5-4141-91A1-71587BFBF8FE}" type="parTrans" cxnId="{EA9FB0FE-6D34-4656-A57E-CE4C63985EA8}">
      <dgm:prSet/>
      <dgm:spPr/>
      <dgm:t>
        <a:bodyPr/>
        <a:lstStyle/>
        <a:p>
          <a:endParaRPr lang="en-US"/>
        </a:p>
      </dgm:t>
    </dgm:pt>
    <dgm:pt modelId="{B3028DFD-C705-444D-A2A8-E2954B4D0C13}" type="sibTrans" cxnId="{EA9FB0FE-6D34-4656-A57E-CE4C63985EA8}">
      <dgm:prSet/>
      <dgm:spPr/>
      <dgm:t>
        <a:bodyPr/>
        <a:lstStyle/>
        <a:p>
          <a:endParaRPr lang="en-US"/>
        </a:p>
      </dgm:t>
    </dgm:pt>
    <dgm:pt modelId="{3A8EDA70-4AC6-4B8E-8B2C-8F9162DBE3F1}" type="pres">
      <dgm:prSet presAssocID="{2F4A4EF5-FE18-4EF8-8C0B-58ECE465DA36}" presName="root" presStyleCnt="0">
        <dgm:presLayoutVars>
          <dgm:dir/>
          <dgm:resizeHandles val="exact"/>
        </dgm:presLayoutVars>
      </dgm:prSet>
      <dgm:spPr/>
    </dgm:pt>
    <dgm:pt modelId="{62F4B50F-5FA2-4BC9-97DC-80E4CB282BAD}" type="pres">
      <dgm:prSet presAssocID="{1D2533EF-43FE-40C9-9B6A-66BA8D92786F}" presName="compNode" presStyleCnt="0"/>
      <dgm:spPr/>
    </dgm:pt>
    <dgm:pt modelId="{D96AFDC3-60D5-43D2-A474-2DAA50813D88}" type="pres">
      <dgm:prSet presAssocID="{1D2533EF-43FE-40C9-9B6A-66BA8D92786F}" presName="iconRect" presStyleLbl="node1" presStyleIdx="0" presStyleCnt="4"/>
      <dgm:spPr>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Solid"/>
        </a:ext>
      </dgm:extLst>
    </dgm:pt>
    <dgm:pt modelId="{48D32E66-0583-44BA-B202-25FC2B07424F}" type="pres">
      <dgm:prSet presAssocID="{1D2533EF-43FE-40C9-9B6A-66BA8D92786F}" presName="iconSpace" presStyleCnt="0"/>
      <dgm:spPr/>
    </dgm:pt>
    <dgm:pt modelId="{994869BB-D034-490F-901B-40667A797736}" type="pres">
      <dgm:prSet presAssocID="{1D2533EF-43FE-40C9-9B6A-66BA8D92786F}" presName="parTx" presStyleLbl="revTx" presStyleIdx="0" presStyleCnt="8">
        <dgm:presLayoutVars>
          <dgm:chMax val="0"/>
          <dgm:chPref val="0"/>
        </dgm:presLayoutVars>
      </dgm:prSet>
      <dgm:spPr/>
    </dgm:pt>
    <dgm:pt modelId="{D707F2EA-2234-4C5E-A0FA-61C05D0B35FE}" type="pres">
      <dgm:prSet presAssocID="{1D2533EF-43FE-40C9-9B6A-66BA8D92786F}" presName="txSpace" presStyleCnt="0"/>
      <dgm:spPr/>
    </dgm:pt>
    <dgm:pt modelId="{A33A3954-2EE0-42D0-B1FE-8B60AC13C2D7}" type="pres">
      <dgm:prSet presAssocID="{1D2533EF-43FE-40C9-9B6A-66BA8D92786F}" presName="desTx" presStyleLbl="revTx" presStyleIdx="1" presStyleCnt="8">
        <dgm:presLayoutVars/>
      </dgm:prSet>
      <dgm:spPr/>
    </dgm:pt>
    <dgm:pt modelId="{27C3C592-8D5B-464E-AAC7-5D0598EB4F09}" type="pres">
      <dgm:prSet presAssocID="{C7885925-F015-466F-85F9-AABCE273439C}" presName="sibTrans" presStyleCnt="0"/>
      <dgm:spPr/>
    </dgm:pt>
    <dgm:pt modelId="{96445AD4-FB67-4C05-B52E-18AA07016097}" type="pres">
      <dgm:prSet presAssocID="{30771997-FD0D-40B9-A601-C25941F27CC6}" presName="compNode" presStyleCnt="0"/>
      <dgm:spPr/>
    </dgm:pt>
    <dgm:pt modelId="{072C294A-52FA-46CB-9EEA-2297383B4905}" type="pres">
      <dgm:prSet presAssocID="{30771997-FD0D-40B9-A601-C25941F27CC6}" presName="iconRect" presStyleLbl="node1" presStyleIdx="1" presStyleCnt="4"/>
      <dgm:spPr>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mily"/>
        </a:ext>
      </dgm:extLst>
    </dgm:pt>
    <dgm:pt modelId="{A68C83D9-9BB2-43E9-ABA7-99900CE746E6}" type="pres">
      <dgm:prSet presAssocID="{30771997-FD0D-40B9-A601-C25941F27CC6}" presName="iconSpace" presStyleCnt="0"/>
      <dgm:spPr/>
    </dgm:pt>
    <dgm:pt modelId="{9359D777-4E68-41AD-90F7-E9B866A792AE}" type="pres">
      <dgm:prSet presAssocID="{30771997-FD0D-40B9-A601-C25941F27CC6}" presName="parTx" presStyleLbl="revTx" presStyleIdx="2" presStyleCnt="8">
        <dgm:presLayoutVars>
          <dgm:chMax val="0"/>
          <dgm:chPref val="0"/>
        </dgm:presLayoutVars>
      </dgm:prSet>
      <dgm:spPr/>
    </dgm:pt>
    <dgm:pt modelId="{94F4C35E-F8A9-47CF-BFA5-14A61798ED0A}" type="pres">
      <dgm:prSet presAssocID="{30771997-FD0D-40B9-A601-C25941F27CC6}" presName="txSpace" presStyleCnt="0"/>
      <dgm:spPr/>
    </dgm:pt>
    <dgm:pt modelId="{82EF7194-90F1-43BE-965C-C04731DDC026}" type="pres">
      <dgm:prSet presAssocID="{30771997-FD0D-40B9-A601-C25941F27CC6}" presName="desTx" presStyleLbl="revTx" presStyleIdx="3" presStyleCnt="8">
        <dgm:presLayoutVars/>
      </dgm:prSet>
      <dgm:spPr/>
    </dgm:pt>
    <dgm:pt modelId="{EF93B58F-1570-442A-9309-3DD4844878D7}" type="pres">
      <dgm:prSet presAssocID="{4049B3FB-542D-4ED7-9F52-6707995572F9}" presName="sibTrans" presStyleCnt="0"/>
      <dgm:spPr/>
    </dgm:pt>
    <dgm:pt modelId="{F5861FFC-FBA3-40B2-91C0-AC7F3469266D}" type="pres">
      <dgm:prSet presAssocID="{91322DFD-24AC-4E30-A7FA-177FBB20620E}" presName="compNode" presStyleCnt="0"/>
      <dgm:spPr/>
    </dgm:pt>
    <dgm:pt modelId="{BDF65686-CFAB-4D1B-BEFD-94FE5A8E5DAD}" type="pres">
      <dgm:prSet presAssocID="{91322DFD-24AC-4E30-A7FA-177FBB2062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ceChickletVideo"/>
        </a:ext>
      </dgm:extLst>
    </dgm:pt>
    <dgm:pt modelId="{4A89D001-C3A3-4EBA-888D-55159B91C463}" type="pres">
      <dgm:prSet presAssocID="{91322DFD-24AC-4E30-A7FA-177FBB20620E}" presName="iconSpace" presStyleCnt="0"/>
      <dgm:spPr/>
    </dgm:pt>
    <dgm:pt modelId="{49B0BB38-3379-4C0B-98B2-CAE2ACDFAA7E}" type="pres">
      <dgm:prSet presAssocID="{91322DFD-24AC-4E30-A7FA-177FBB20620E}" presName="parTx" presStyleLbl="revTx" presStyleIdx="4" presStyleCnt="8">
        <dgm:presLayoutVars>
          <dgm:chMax val="0"/>
          <dgm:chPref val="0"/>
        </dgm:presLayoutVars>
      </dgm:prSet>
      <dgm:spPr/>
    </dgm:pt>
    <dgm:pt modelId="{FD047F40-A4B7-47CA-BB41-3E4B201C1A8A}" type="pres">
      <dgm:prSet presAssocID="{91322DFD-24AC-4E30-A7FA-177FBB20620E}" presName="txSpace" presStyleCnt="0"/>
      <dgm:spPr/>
    </dgm:pt>
    <dgm:pt modelId="{56A620F4-3EC3-4CEF-9CF5-EC4761D90647}" type="pres">
      <dgm:prSet presAssocID="{91322DFD-24AC-4E30-A7FA-177FBB20620E}" presName="desTx" presStyleLbl="revTx" presStyleIdx="5" presStyleCnt="8">
        <dgm:presLayoutVars/>
      </dgm:prSet>
      <dgm:spPr/>
    </dgm:pt>
    <dgm:pt modelId="{2E311988-F0B9-40C1-89DF-A29F886A3A7B}" type="pres">
      <dgm:prSet presAssocID="{579479D5-CB4D-4CF3-B644-8ACA60B8B328}" presName="sibTrans" presStyleCnt="0"/>
      <dgm:spPr/>
    </dgm:pt>
    <dgm:pt modelId="{C2D93C30-ED02-4478-9225-D85B12B54198}" type="pres">
      <dgm:prSet presAssocID="{683843BD-611E-4402-BEA0-DFBD8048B0E1}" presName="compNode" presStyleCnt="0"/>
      <dgm:spPr/>
    </dgm:pt>
    <dgm:pt modelId="{D30BF88D-6D06-4AF5-AD15-18D1EEE93C16}" type="pres">
      <dgm:prSet presAssocID="{683843BD-611E-4402-BEA0-DFBD8048B0E1}" presName="iconRect" presStyleLbl="node1" presStyleIdx="3" presStyleCnt="4"/>
      <dgm:spPr>
        <a:blipFill>
          <a:blip xmlns:r="http://schemas.openxmlformats.org/officeDocument/2006/relationships" r:embed="rId7">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Secure"/>
        </a:ext>
      </dgm:extLst>
    </dgm:pt>
    <dgm:pt modelId="{7F1B7F44-60E5-454B-95BB-0CB03DBA7C63}" type="pres">
      <dgm:prSet presAssocID="{683843BD-611E-4402-BEA0-DFBD8048B0E1}" presName="iconSpace" presStyleCnt="0"/>
      <dgm:spPr/>
    </dgm:pt>
    <dgm:pt modelId="{749D58B8-94FF-422E-944C-062410ECB3D7}" type="pres">
      <dgm:prSet presAssocID="{683843BD-611E-4402-BEA0-DFBD8048B0E1}" presName="parTx" presStyleLbl="revTx" presStyleIdx="6" presStyleCnt="8">
        <dgm:presLayoutVars>
          <dgm:chMax val="0"/>
          <dgm:chPref val="0"/>
        </dgm:presLayoutVars>
      </dgm:prSet>
      <dgm:spPr/>
    </dgm:pt>
    <dgm:pt modelId="{A7A328CE-76C1-4443-812D-5553DD36E2B8}" type="pres">
      <dgm:prSet presAssocID="{683843BD-611E-4402-BEA0-DFBD8048B0E1}" presName="txSpace" presStyleCnt="0"/>
      <dgm:spPr/>
    </dgm:pt>
    <dgm:pt modelId="{909AB8C9-0216-4DF9-8C4E-E86FE4C0741D}" type="pres">
      <dgm:prSet presAssocID="{683843BD-611E-4402-BEA0-DFBD8048B0E1}" presName="desTx" presStyleLbl="revTx" presStyleIdx="7" presStyleCnt="8" custLinFactNeighborX="75" custLinFactNeighborY="-67721">
        <dgm:presLayoutVars/>
      </dgm:prSet>
      <dgm:spPr/>
    </dgm:pt>
  </dgm:ptLst>
  <dgm:cxnLst>
    <dgm:cxn modelId="{3978D00E-A2F9-4587-ABFD-DB8328A536E6}" srcId="{2F4A4EF5-FE18-4EF8-8C0B-58ECE465DA36}" destId="{91322DFD-24AC-4E30-A7FA-177FBB20620E}" srcOrd="2" destOrd="0" parTransId="{C861D8A9-2BD5-446F-82E3-BA9081D56AE4}" sibTransId="{579479D5-CB4D-4CF3-B644-8ACA60B8B328}"/>
    <dgm:cxn modelId="{8A9A1514-2AD7-46D9-86D6-816FF3C7F999}" type="presOf" srcId="{91322DFD-24AC-4E30-A7FA-177FBB20620E}" destId="{49B0BB38-3379-4C0B-98B2-CAE2ACDFAA7E}" srcOrd="0" destOrd="0" presId="urn:microsoft.com/office/officeart/2018/2/layout/IconLabelDescriptionList"/>
    <dgm:cxn modelId="{CA952366-AB0A-483D-B3E9-3A0FF373CE68}" srcId="{2F4A4EF5-FE18-4EF8-8C0B-58ECE465DA36}" destId="{683843BD-611E-4402-BEA0-DFBD8048B0E1}" srcOrd="3" destOrd="0" parTransId="{2F0E07FE-A58D-4BA1-8592-3CC7643EEF0D}" sibTransId="{3DAA5B13-BCF9-4846-9EEE-6565BB725922}"/>
    <dgm:cxn modelId="{72902D67-9DDC-4D02-B943-D3E129D58F84}" type="presOf" srcId="{2F4A4EF5-FE18-4EF8-8C0B-58ECE465DA36}" destId="{3A8EDA70-4AC6-4B8E-8B2C-8F9162DBE3F1}" srcOrd="0" destOrd="0" presId="urn:microsoft.com/office/officeart/2018/2/layout/IconLabelDescriptionList"/>
    <dgm:cxn modelId="{06C5CA9A-FFBF-44CC-BC9C-ACB8895A10DE}" type="presOf" srcId="{BD19420D-27C3-4A36-A30D-64FEE05CF83B}" destId="{909AB8C9-0216-4DF9-8C4E-E86FE4C0741D}" srcOrd="0" destOrd="1" presId="urn:microsoft.com/office/officeart/2018/2/layout/IconLabelDescriptionList"/>
    <dgm:cxn modelId="{1648F89F-5FC0-4C43-9A8C-89A1DDA8B5AA}" type="presOf" srcId="{1D2533EF-43FE-40C9-9B6A-66BA8D92786F}" destId="{994869BB-D034-490F-901B-40667A797736}" srcOrd="0" destOrd="0" presId="urn:microsoft.com/office/officeart/2018/2/layout/IconLabelDescriptionList"/>
    <dgm:cxn modelId="{3D8351AA-A8F1-46F7-BB9C-229C12615389}" srcId="{2F4A4EF5-FE18-4EF8-8C0B-58ECE465DA36}" destId="{30771997-FD0D-40B9-A601-C25941F27CC6}" srcOrd="1" destOrd="0" parTransId="{A46CE1A7-E7BE-4474-90AB-6C6D5B0D4436}" sibTransId="{4049B3FB-542D-4ED7-9F52-6707995572F9}"/>
    <dgm:cxn modelId="{C3AB04C2-F608-40E1-9633-A6F1E3C490A1}" type="presOf" srcId="{30771997-FD0D-40B9-A601-C25941F27CC6}" destId="{9359D777-4E68-41AD-90F7-E9B866A792AE}" srcOrd="0" destOrd="0" presId="urn:microsoft.com/office/officeart/2018/2/layout/IconLabelDescriptionList"/>
    <dgm:cxn modelId="{FCFD63CD-E60A-4F16-9B7C-23EA7918C13D}" type="presOf" srcId="{683843BD-611E-4402-BEA0-DFBD8048B0E1}" destId="{749D58B8-94FF-422E-944C-062410ECB3D7}" srcOrd="0" destOrd="0" presId="urn:microsoft.com/office/officeart/2018/2/layout/IconLabelDescriptionList"/>
    <dgm:cxn modelId="{6578A6D3-325B-4858-8291-C3B1622081CC}" type="presOf" srcId="{BD07A2DE-FC78-4358-A7E4-3F0D3F47E87B}" destId="{909AB8C9-0216-4DF9-8C4E-E86FE4C0741D}" srcOrd="0" destOrd="0" presId="urn:microsoft.com/office/officeart/2018/2/layout/IconLabelDescriptionList"/>
    <dgm:cxn modelId="{9CD3D0DA-B99A-4E23-9C99-75C8BD75FA52}" srcId="{683843BD-611E-4402-BEA0-DFBD8048B0E1}" destId="{BD07A2DE-FC78-4358-A7E4-3F0D3F47E87B}" srcOrd="0" destOrd="0" parTransId="{35CF3A4E-7531-4725-AA13-18B7130DF0E3}" sibTransId="{23E4DDB5-7FD6-4238-884B-FC1F83B0BBC1}"/>
    <dgm:cxn modelId="{7556A6EF-1D0B-48B1-A2E2-D6388466D53A}" srcId="{2F4A4EF5-FE18-4EF8-8C0B-58ECE465DA36}" destId="{1D2533EF-43FE-40C9-9B6A-66BA8D92786F}" srcOrd="0" destOrd="0" parTransId="{F14CD450-BF11-420D-B730-D0A1B4616470}" sibTransId="{C7885925-F015-466F-85F9-AABCE273439C}"/>
    <dgm:cxn modelId="{EA9FB0FE-6D34-4656-A57E-CE4C63985EA8}" srcId="{683843BD-611E-4402-BEA0-DFBD8048B0E1}" destId="{BD19420D-27C3-4A36-A30D-64FEE05CF83B}" srcOrd="1" destOrd="0" parTransId="{FECFE6E6-C7D5-4141-91A1-71587BFBF8FE}" sibTransId="{B3028DFD-C705-444D-A2A8-E2954B4D0C13}"/>
    <dgm:cxn modelId="{BF980D77-DEED-407B-9E02-D303C36F3515}" type="presParOf" srcId="{3A8EDA70-4AC6-4B8E-8B2C-8F9162DBE3F1}" destId="{62F4B50F-5FA2-4BC9-97DC-80E4CB282BAD}" srcOrd="0" destOrd="0" presId="urn:microsoft.com/office/officeart/2018/2/layout/IconLabelDescriptionList"/>
    <dgm:cxn modelId="{E675DA41-9DE0-4077-9261-522D863E8F97}" type="presParOf" srcId="{62F4B50F-5FA2-4BC9-97DC-80E4CB282BAD}" destId="{D96AFDC3-60D5-43D2-A474-2DAA50813D88}" srcOrd="0" destOrd="0" presId="urn:microsoft.com/office/officeart/2018/2/layout/IconLabelDescriptionList"/>
    <dgm:cxn modelId="{0EBE509D-593D-453C-B01F-828979ED94D0}" type="presParOf" srcId="{62F4B50F-5FA2-4BC9-97DC-80E4CB282BAD}" destId="{48D32E66-0583-44BA-B202-25FC2B07424F}" srcOrd="1" destOrd="0" presId="urn:microsoft.com/office/officeart/2018/2/layout/IconLabelDescriptionList"/>
    <dgm:cxn modelId="{61FC7814-B627-46A4-BA41-9147C1ADC07B}" type="presParOf" srcId="{62F4B50F-5FA2-4BC9-97DC-80E4CB282BAD}" destId="{994869BB-D034-490F-901B-40667A797736}" srcOrd="2" destOrd="0" presId="urn:microsoft.com/office/officeart/2018/2/layout/IconLabelDescriptionList"/>
    <dgm:cxn modelId="{FCA674A4-FADF-4977-B993-37FBD1E53D53}" type="presParOf" srcId="{62F4B50F-5FA2-4BC9-97DC-80E4CB282BAD}" destId="{D707F2EA-2234-4C5E-A0FA-61C05D0B35FE}" srcOrd="3" destOrd="0" presId="urn:microsoft.com/office/officeart/2018/2/layout/IconLabelDescriptionList"/>
    <dgm:cxn modelId="{4C3D1D70-2EE1-42BF-A96E-F7ED02866387}" type="presParOf" srcId="{62F4B50F-5FA2-4BC9-97DC-80E4CB282BAD}" destId="{A33A3954-2EE0-42D0-B1FE-8B60AC13C2D7}" srcOrd="4" destOrd="0" presId="urn:microsoft.com/office/officeart/2018/2/layout/IconLabelDescriptionList"/>
    <dgm:cxn modelId="{119C5BBB-D2B7-4A73-8261-E67EBA5E23B2}" type="presParOf" srcId="{3A8EDA70-4AC6-4B8E-8B2C-8F9162DBE3F1}" destId="{27C3C592-8D5B-464E-AAC7-5D0598EB4F09}" srcOrd="1" destOrd="0" presId="urn:microsoft.com/office/officeart/2018/2/layout/IconLabelDescriptionList"/>
    <dgm:cxn modelId="{769F628F-326E-46C2-8CEF-A52ACF7B61C8}" type="presParOf" srcId="{3A8EDA70-4AC6-4B8E-8B2C-8F9162DBE3F1}" destId="{96445AD4-FB67-4C05-B52E-18AA07016097}" srcOrd="2" destOrd="0" presId="urn:microsoft.com/office/officeart/2018/2/layout/IconLabelDescriptionList"/>
    <dgm:cxn modelId="{92B1417F-3DAF-4D83-90D4-450F0CFC4DA4}" type="presParOf" srcId="{96445AD4-FB67-4C05-B52E-18AA07016097}" destId="{072C294A-52FA-46CB-9EEA-2297383B4905}" srcOrd="0" destOrd="0" presId="urn:microsoft.com/office/officeart/2018/2/layout/IconLabelDescriptionList"/>
    <dgm:cxn modelId="{A08DE960-917D-4C16-A49A-AECEBC188ABD}" type="presParOf" srcId="{96445AD4-FB67-4C05-B52E-18AA07016097}" destId="{A68C83D9-9BB2-43E9-ABA7-99900CE746E6}" srcOrd="1" destOrd="0" presId="urn:microsoft.com/office/officeart/2018/2/layout/IconLabelDescriptionList"/>
    <dgm:cxn modelId="{84451A88-38DF-4CD2-AD96-8BE089B7B98A}" type="presParOf" srcId="{96445AD4-FB67-4C05-B52E-18AA07016097}" destId="{9359D777-4E68-41AD-90F7-E9B866A792AE}" srcOrd="2" destOrd="0" presId="urn:microsoft.com/office/officeart/2018/2/layout/IconLabelDescriptionList"/>
    <dgm:cxn modelId="{C6322D91-4C8E-46C7-81B0-ABA0702638E7}" type="presParOf" srcId="{96445AD4-FB67-4C05-B52E-18AA07016097}" destId="{94F4C35E-F8A9-47CF-BFA5-14A61798ED0A}" srcOrd="3" destOrd="0" presId="urn:microsoft.com/office/officeart/2018/2/layout/IconLabelDescriptionList"/>
    <dgm:cxn modelId="{296D53CF-88DF-456E-A453-B7AC775D82BA}" type="presParOf" srcId="{96445AD4-FB67-4C05-B52E-18AA07016097}" destId="{82EF7194-90F1-43BE-965C-C04731DDC026}" srcOrd="4" destOrd="0" presId="urn:microsoft.com/office/officeart/2018/2/layout/IconLabelDescriptionList"/>
    <dgm:cxn modelId="{9549F888-C5DC-4551-B68F-A200EBE26AD4}" type="presParOf" srcId="{3A8EDA70-4AC6-4B8E-8B2C-8F9162DBE3F1}" destId="{EF93B58F-1570-442A-9309-3DD4844878D7}" srcOrd="3" destOrd="0" presId="urn:microsoft.com/office/officeart/2018/2/layout/IconLabelDescriptionList"/>
    <dgm:cxn modelId="{2C563787-07C1-487A-9A72-8852D58D34EA}" type="presParOf" srcId="{3A8EDA70-4AC6-4B8E-8B2C-8F9162DBE3F1}" destId="{F5861FFC-FBA3-40B2-91C0-AC7F3469266D}" srcOrd="4" destOrd="0" presId="urn:microsoft.com/office/officeart/2018/2/layout/IconLabelDescriptionList"/>
    <dgm:cxn modelId="{88475AD0-EAE5-490C-A5BB-652734CC9022}" type="presParOf" srcId="{F5861FFC-FBA3-40B2-91C0-AC7F3469266D}" destId="{BDF65686-CFAB-4D1B-BEFD-94FE5A8E5DAD}" srcOrd="0" destOrd="0" presId="urn:microsoft.com/office/officeart/2018/2/layout/IconLabelDescriptionList"/>
    <dgm:cxn modelId="{63351629-15EA-4BD5-968E-5421992B9667}" type="presParOf" srcId="{F5861FFC-FBA3-40B2-91C0-AC7F3469266D}" destId="{4A89D001-C3A3-4EBA-888D-55159B91C463}" srcOrd="1" destOrd="0" presId="urn:microsoft.com/office/officeart/2018/2/layout/IconLabelDescriptionList"/>
    <dgm:cxn modelId="{F84A6715-CC30-49C0-AA84-D9DCCC0BD991}" type="presParOf" srcId="{F5861FFC-FBA3-40B2-91C0-AC7F3469266D}" destId="{49B0BB38-3379-4C0B-98B2-CAE2ACDFAA7E}" srcOrd="2" destOrd="0" presId="urn:microsoft.com/office/officeart/2018/2/layout/IconLabelDescriptionList"/>
    <dgm:cxn modelId="{50482534-21B4-4D4D-8DB4-2A7F382DF25A}" type="presParOf" srcId="{F5861FFC-FBA3-40B2-91C0-AC7F3469266D}" destId="{FD047F40-A4B7-47CA-BB41-3E4B201C1A8A}" srcOrd="3" destOrd="0" presId="urn:microsoft.com/office/officeart/2018/2/layout/IconLabelDescriptionList"/>
    <dgm:cxn modelId="{52246494-4297-4A95-AB35-C33C4CC009D2}" type="presParOf" srcId="{F5861FFC-FBA3-40B2-91C0-AC7F3469266D}" destId="{56A620F4-3EC3-4CEF-9CF5-EC4761D90647}" srcOrd="4" destOrd="0" presId="urn:microsoft.com/office/officeart/2018/2/layout/IconLabelDescriptionList"/>
    <dgm:cxn modelId="{EE5B23C1-C759-4CA4-9075-12A53BE76D54}" type="presParOf" srcId="{3A8EDA70-4AC6-4B8E-8B2C-8F9162DBE3F1}" destId="{2E311988-F0B9-40C1-89DF-A29F886A3A7B}" srcOrd="5" destOrd="0" presId="urn:microsoft.com/office/officeart/2018/2/layout/IconLabelDescriptionList"/>
    <dgm:cxn modelId="{2858E5E9-E884-4569-957A-839FF9103524}" type="presParOf" srcId="{3A8EDA70-4AC6-4B8E-8B2C-8F9162DBE3F1}" destId="{C2D93C30-ED02-4478-9225-D85B12B54198}" srcOrd="6" destOrd="0" presId="urn:microsoft.com/office/officeart/2018/2/layout/IconLabelDescriptionList"/>
    <dgm:cxn modelId="{301882F9-1F1F-4238-AEEB-570D001ACE68}" type="presParOf" srcId="{C2D93C30-ED02-4478-9225-D85B12B54198}" destId="{D30BF88D-6D06-4AF5-AD15-18D1EEE93C16}" srcOrd="0" destOrd="0" presId="urn:microsoft.com/office/officeart/2018/2/layout/IconLabelDescriptionList"/>
    <dgm:cxn modelId="{740BD4D2-C767-4D2D-BC0A-0728DFBB3797}" type="presParOf" srcId="{C2D93C30-ED02-4478-9225-D85B12B54198}" destId="{7F1B7F44-60E5-454B-95BB-0CB03DBA7C63}" srcOrd="1" destOrd="0" presId="urn:microsoft.com/office/officeart/2018/2/layout/IconLabelDescriptionList"/>
    <dgm:cxn modelId="{AB4C92E0-29C0-490E-864F-5264D4B60F06}" type="presParOf" srcId="{C2D93C30-ED02-4478-9225-D85B12B54198}" destId="{749D58B8-94FF-422E-944C-062410ECB3D7}" srcOrd="2" destOrd="0" presId="urn:microsoft.com/office/officeart/2018/2/layout/IconLabelDescriptionList"/>
    <dgm:cxn modelId="{19DEE8E7-462F-4872-89F1-6E3C81989747}" type="presParOf" srcId="{C2D93C30-ED02-4478-9225-D85B12B54198}" destId="{A7A328CE-76C1-4443-812D-5553DD36E2B8}" srcOrd="3" destOrd="0" presId="urn:microsoft.com/office/officeart/2018/2/layout/IconLabelDescriptionList"/>
    <dgm:cxn modelId="{F83D6AF2-36D9-400E-BF23-A77126F7FB71}" type="presParOf" srcId="{C2D93C30-ED02-4478-9225-D85B12B54198}" destId="{909AB8C9-0216-4DF9-8C4E-E86FE4C0741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2A0261-5912-44A6-8C89-FCA9B6505F9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D7F2EC1-10B9-402D-8EA9-3C3EFEDB5CB5}">
      <dgm:prSet phldrT="[Text]"/>
      <dgm:spPr>
        <a:solidFill>
          <a:srgbClr val="9E2482"/>
        </a:solidFill>
      </dgm:spPr>
      <dgm:t>
        <a:bodyPr/>
        <a:lstStyle/>
        <a:p>
          <a:r>
            <a:rPr lang="en-US" dirty="0">
              <a:latin typeface="Arial" panose="020B0604020202020204" pitchFamily="34" charset="0"/>
              <a:cs typeface="Arial" panose="020B0604020202020204" pitchFamily="34" charset="0"/>
            </a:rPr>
            <a:t>Require reclassification of previously exempt employees to nonexempt status </a:t>
          </a:r>
        </a:p>
      </dgm:t>
    </dgm:pt>
    <dgm:pt modelId="{C7A68846-90CA-4193-A6C7-875473BA8E2A}" type="parTrans" cxnId="{A3441A37-01B0-4479-8FF9-34F78AC142BD}">
      <dgm:prSet/>
      <dgm:spPr/>
      <dgm:t>
        <a:bodyPr/>
        <a:lstStyle/>
        <a:p>
          <a:endParaRPr lang="en-US"/>
        </a:p>
      </dgm:t>
    </dgm:pt>
    <dgm:pt modelId="{DC4BF106-1451-4821-8A71-65D6976CC7A0}" type="sibTrans" cxnId="{A3441A37-01B0-4479-8FF9-34F78AC142BD}">
      <dgm:prSet/>
      <dgm:spPr>
        <a:ln>
          <a:solidFill>
            <a:srgbClr val="9E2482"/>
          </a:solidFill>
        </a:ln>
      </dgm:spPr>
      <dgm:t>
        <a:bodyPr/>
        <a:lstStyle/>
        <a:p>
          <a:endParaRPr lang="en-US"/>
        </a:p>
      </dgm:t>
    </dgm:pt>
    <dgm:pt modelId="{6CB60917-69E7-4771-9BD1-CB79B87360BE}">
      <dgm:prSet phldrT="[Text]"/>
      <dgm:spPr>
        <a:solidFill>
          <a:srgbClr val="9E2482"/>
        </a:solidFill>
      </dgm:spPr>
      <dgm:t>
        <a:bodyPr/>
        <a:lstStyle/>
        <a:p>
          <a:r>
            <a:rPr lang="en-US" dirty="0">
              <a:latin typeface="Arial" panose="020B0604020202020204" pitchFamily="34" charset="0"/>
              <a:cs typeface="Arial" panose="020B0604020202020204" pitchFamily="34" charset="0"/>
            </a:rPr>
            <a:t>Both exempt and nonexempt in same job</a:t>
          </a:r>
        </a:p>
      </dgm:t>
    </dgm:pt>
    <dgm:pt modelId="{5F105C98-F786-493C-B19D-7DEB0637DC8F}" type="parTrans" cxnId="{649156F2-923F-43DB-8CE2-8678057D0004}">
      <dgm:prSet/>
      <dgm:spPr/>
      <dgm:t>
        <a:bodyPr/>
        <a:lstStyle/>
        <a:p>
          <a:endParaRPr lang="en-US"/>
        </a:p>
      </dgm:t>
    </dgm:pt>
    <dgm:pt modelId="{C0B23934-9ACC-4AE1-8797-F30EFF40F738}" type="sibTrans" cxnId="{649156F2-923F-43DB-8CE2-8678057D0004}">
      <dgm:prSet/>
      <dgm:spPr/>
      <dgm:t>
        <a:bodyPr/>
        <a:lstStyle/>
        <a:p>
          <a:endParaRPr lang="en-US"/>
        </a:p>
      </dgm:t>
    </dgm:pt>
    <dgm:pt modelId="{44A5EFD1-921E-4115-A603-41E4D4453B98}">
      <dgm:prSet/>
      <dgm:spPr>
        <a:solidFill>
          <a:srgbClr val="9E2482"/>
        </a:solidFill>
        <a:ln>
          <a:solidFill>
            <a:srgbClr val="9E2482"/>
          </a:solidFill>
        </a:ln>
      </dgm:spPr>
      <dgm:t>
        <a:bodyPr/>
        <a:lstStyle/>
        <a:p>
          <a:r>
            <a:rPr lang="en-US" dirty="0">
              <a:latin typeface="Arial" panose="020B0604020202020204" pitchFamily="34" charset="0"/>
              <a:cs typeface="Arial" panose="020B0604020202020204" pitchFamily="34" charset="0"/>
            </a:rPr>
            <a:t>Potential to cause previously unexpected overtime </a:t>
          </a:r>
        </a:p>
      </dgm:t>
    </dgm:pt>
    <dgm:pt modelId="{F6B51072-FFAE-4DA9-BAC6-4DDD9A5D9ED0}" type="parTrans" cxnId="{232774EB-F67C-4B7D-8250-B2980D57F6BD}">
      <dgm:prSet/>
      <dgm:spPr/>
      <dgm:t>
        <a:bodyPr/>
        <a:lstStyle/>
        <a:p>
          <a:endParaRPr lang="en-US"/>
        </a:p>
      </dgm:t>
    </dgm:pt>
    <dgm:pt modelId="{0D7B7F9C-C3BA-4E26-B62E-96DA7135D206}" type="sibTrans" cxnId="{232774EB-F67C-4B7D-8250-B2980D57F6BD}">
      <dgm:prSet/>
      <dgm:spPr/>
      <dgm:t>
        <a:bodyPr/>
        <a:lstStyle/>
        <a:p>
          <a:endParaRPr lang="en-US"/>
        </a:p>
      </dgm:t>
    </dgm:pt>
    <dgm:pt modelId="{42D8DA7F-C3AB-4321-A2D6-8ABB66984B0E}">
      <dgm:prSet/>
      <dgm:spPr>
        <a:solidFill>
          <a:srgbClr val="9E2482"/>
        </a:solidFill>
      </dgm:spPr>
      <dgm:t>
        <a:bodyPr/>
        <a:lstStyle/>
        <a:p>
          <a:r>
            <a:rPr lang="en-US" dirty="0">
              <a:latin typeface="Arial" panose="020B0604020202020204" pitchFamily="34" charset="0"/>
              <a:cs typeface="Arial" panose="020B0604020202020204" pitchFamily="34" charset="0"/>
            </a:rPr>
            <a:t>New monitoring responsibilities </a:t>
          </a:r>
        </a:p>
      </dgm:t>
    </dgm:pt>
    <dgm:pt modelId="{2C5AA726-58E1-47BD-ABE6-EA790D22F0AB}" type="parTrans" cxnId="{7935CF9A-1C34-4F42-8AB4-5C7C8FC54A4D}">
      <dgm:prSet/>
      <dgm:spPr/>
      <dgm:t>
        <a:bodyPr/>
        <a:lstStyle/>
        <a:p>
          <a:endParaRPr lang="en-US"/>
        </a:p>
      </dgm:t>
    </dgm:pt>
    <dgm:pt modelId="{5BB14E70-BA49-4973-B878-A5844A1CC064}" type="sibTrans" cxnId="{7935CF9A-1C34-4F42-8AB4-5C7C8FC54A4D}">
      <dgm:prSet/>
      <dgm:spPr/>
      <dgm:t>
        <a:bodyPr/>
        <a:lstStyle/>
        <a:p>
          <a:endParaRPr lang="en-US"/>
        </a:p>
      </dgm:t>
    </dgm:pt>
    <dgm:pt modelId="{5ABA31F0-1928-4E32-94C6-56B3E49165B9}" type="pres">
      <dgm:prSet presAssocID="{102A0261-5912-44A6-8C89-FCA9B6505F9A}" presName="Name0" presStyleCnt="0">
        <dgm:presLayoutVars>
          <dgm:dir/>
          <dgm:resizeHandles val="exact"/>
        </dgm:presLayoutVars>
      </dgm:prSet>
      <dgm:spPr/>
    </dgm:pt>
    <dgm:pt modelId="{873A8F2F-CD52-45BC-9155-A74A2FD07CC5}" type="pres">
      <dgm:prSet presAssocID="{ED7F2EC1-10B9-402D-8EA9-3C3EFEDB5CB5}" presName="node" presStyleLbl="node1" presStyleIdx="0" presStyleCnt="4">
        <dgm:presLayoutVars>
          <dgm:bulletEnabled val="1"/>
        </dgm:presLayoutVars>
      </dgm:prSet>
      <dgm:spPr/>
    </dgm:pt>
    <dgm:pt modelId="{26D5FF07-079F-40C5-A464-213F23143C7F}" type="pres">
      <dgm:prSet presAssocID="{DC4BF106-1451-4821-8A71-65D6976CC7A0}" presName="sibTrans" presStyleCnt="0"/>
      <dgm:spPr/>
    </dgm:pt>
    <dgm:pt modelId="{68279D6C-C972-4BE5-8DB4-1A24C6FB7BDE}" type="pres">
      <dgm:prSet presAssocID="{44A5EFD1-921E-4115-A603-41E4D4453B98}" presName="node" presStyleLbl="node1" presStyleIdx="1" presStyleCnt="4" custScaleY="100000">
        <dgm:presLayoutVars>
          <dgm:bulletEnabled val="1"/>
        </dgm:presLayoutVars>
      </dgm:prSet>
      <dgm:spPr/>
    </dgm:pt>
    <dgm:pt modelId="{88D474A4-8FB7-416C-9DFF-942694D2CA6A}" type="pres">
      <dgm:prSet presAssocID="{0D7B7F9C-C3BA-4E26-B62E-96DA7135D206}" presName="sibTrans" presStyleCnt="0"/>
      <dgm:spPr/>
    </dgm:pt>
    <dgm:pt modelId="{685DA307-ED90-4C36-8BA4-5B983AFBDF44}" type="pres">
      <dgm:prSet presAssocID="{42D8DA7F-C3AB-4321-A2D6-8ABB66984B0E}" presName="node" presStyleLbl="node1" presStyleIdx="2" presStyleCnt="4">
        <dgm:presLayoutVars>
          <dgm:bulletEnabled val="1"/>
        </dgm:presLayoutVars>
      </dgm:prSet>
      <dgm:spPr/>
    </dgm:pt>
    <dgm:pt modelId="{69A855C5-D135-48CD-8115-0FCDF8856668}" type="pres">
      <dgm:prSet presAssocID="{5BB14E70-BA49-4973-B878-A5844A1CC064}" presName="sibTrans" presStyleCnt="0"/>
      <dgm:spPr/>
    </dgm:pt>
    <dgm:pt modelId="{2E3E0C1E-3F9F-4F33-B96D-67D4D4E68D6D}" type="pres">
      <dgm:prSet presAssocID="{6CB60917-69E7-4771-9BD1-CB79B87360BE}" presName="node" presStyleLbl="node1" presStyleIdx="3" presStyleCnt="4">
        <dgm:presLayoutVars>
          <dgm:bulletEnabled val="1"/>
        </dgm:presLayoutVars>
      </dgm:prSet>
      <dgm:spPr/>
    </dgm:pt>
  </dgm:ptLst>
  <dgm:cxnLst>
    <dgm:cxn modelId="{B1634701-4E9A-4CF9-90F1-C245BE082746}" type="presOf" srcId="{6CB60917-69E7-4771-9BD1-CB79B87360BE}" destId="{2E3E0C1E-3F9F-4F33-B96D-67D4D4E68D6D}" srcOrd="0" destOrd="0" presId="urn:microsoft.com/office/officeart/2005/8/layout/hList6"/>
    <dgm:cxn modelId="{A3441A37-01B0-4479-8FF9-34F78AC142BD}" srcId="{102A0261-5912-44A6-8C89-FCA9B6505F9A}" destId="{ED7F2EC1-10B9-402D-8EA9-3C3EFEDB5CB5}" srcOrd="0" destOrd="0" parTransId="{C7A68846-90CA-4193-A6C7-875473BA8E2A}" sibTransId="{DC4BF106-1451-4821-8A71-65D6976CC7A0}"/>
    <dgm:cxn modelId="{0E404E47-112A-4469-A8CC-73E30D9A3409}" type="presOf" srcId="{102A0261-5912-44A6-8C89-FCA9B6505F9A}" destId="{5ABA31F0-1928-4E32-94C6-56B3E49165B9}" srcOrd="0" destOrd="0" presId="urn:microsoft.com/office/officeart/2005/8/layout/hList6"/>
    <dgm:cxn modelId="{0E0BB248-0B74-40FB-8954-5429619C398D}" type="presOf" srcId="{42D8DA7F-C3AB-4321-A2D6-8ABB66984B0E}" destId="{685DA307-ED90-4C36-8BA4-5B983AFBDF44}" srcOrd="0" destOrd="0" presId="urn:microsoft.com/office/officeart/2005/8/layout/hList6"/>
    <dgm:cxn modelId="{E79BFA4C-B218-4878-99D1-D148E1F4CE84}" type="presOf" srcId="{ED7F2EC1-10B9-402D-8EA9-3C3EFEDB5CB5}" destId="{873A8F2F-CD52-45BC-9155-A74A2FD07CC5}" srcOrd="0" destOrd="0" presId="urn:microsoft.com/office/officeart/2005/8/layout/hList6"/>
    <dgm:cxn modelId="{E75B657C-BE28-440F-A7F3-387B4015BFA8}" type="presOf" srcId="{44A5EFD1-921E-4115-A603-41E4D4453B98}" destId="{68279D6C-C972-4BE5-8DB4-1A24C6FB7BDE}" srcOrd="0" destOrd="0" presId="urn:microsoft.com/office/officeart/2005/8/layout/hList6"/>
    <dgm:cxn modelId="{7935CF9A-1C34-4F42-8AB4-5C7C8FC54A4D}" srcId="{102A0261-5912-44A6-8C89-FCA9B6505F9A}" destId="{42D8DA7F-C3AB-4321-A2D6-8ABB66984B0E}" srcOrd="2" destOrd="0" parTransId="{2C5AA726-58E1-47BD-ABE6-EA790D22F0AB}" sibTransId="{5BB14E70-BA49-4973-B878-A5844A1CC064}"/>
    <dgm:cxn modelId="{232774EB-F67C-4B7D-8250-B2980D57F6BD}" srcId="{102A0261-5912-44A6-8C89-FCA9B6505F9A}" destId="{44A5EFD1-921E-4115-A603-41E4D4453B98}" srcOrd="1" destOrd="0" parTransId="{F6B51072-FFAE-4DA9-BAC6-4DDD9A5D9ED0}" sibTransId="{0D7B7F9C-C3BA-4E26-B62E-96DA7135D206}"/>
    <dgm:cxn modelId="{649156F2-923F-43DB-8CE2-8678057D0004}" srcId="{102A0261-5912-44A6-8C89-FCA9B6505F9A}" destId="{6CB60917-69E7-4771-9BD1-CB79B87360BE}" srcOrd="3" destOrd="0" parTransId="{5F105C98-F786-493C-B19D-7DEB0637DC8F}" sibTransId="{C0B23934-9ACC-4AE1-8797-F30EFF40F738}"/>
    <dgm:cxn modelId="{927E5FCC-90EB-42E5-AAA7-FC6BC15760F4}" type="presParOf" srcId="{5ABA31F0-1928-4E32-94C6-56B3E49165B9}" destId="{873A8F2F-CD52-45BC-9155-A74A2FD07CC5}" srcOrd="0" destOrd="0" presId="urn:microsoft.com/office/officeart/2005/8/layout/hList6"/>
    <dgm:cxn modelId="{243B72AD-E956-4766-B627-A736803B3088}" type="presParOf" srcId="{5ABA31F0-1928-4E32-94C6-56B3E49165B9}" destId="{26D5FF07-079F-40C5-A464-213F23143C7F}" srcOrd="1" destOrd="0" presId="urn:microsoft.com/office/officeart/2005/8/layout/hList6"/>
    <dgm:cxn modelId="{B8FDFECF-2126-4805-969A-91F1E6412A95}" type="presParOf" srcId="{5ABA31F0-1928-4E32-94C6-56B3E49165B9}" destId="{68279D6C-C972-4BE5-8DB4-1A24C6FB7BDE}" srcOrd="2" destOrd="0" presId="urn:microsoft.com/office/officeart/2005/8/layout/hList6"/>
    <dgm:cxn modelId="{4EB1CA86-C949-4C97-87E9-3AAF09ABB6DA}" type="presParOf" srcId="{5ABA31F0-1928-4E32-94C6-56B3E49165B9}" destId="{88D474A4-8FB7-416C-9DFF-942694D2CA6A}" srcOrd="3" destOrd="0" presId="urn:microsoft.com/office/officeart/2005/8/layout/hList6"/>
    <dgm:cxn modelId="{C2B5B509-C618-4747-BE99-F40FE98BA47E}" type="presParOf" srcId="{5ABA31F0-1928-4E32-94C6-56B3E49165B9}" destId="{685DA307-ED90-4C36-8BA4-5B983AFBDF44}" srcOrd="4" destOrd="0" presId="urn:microsoft.com/office/officeart/2005/8/layout/hList6"/>
    <dgm:cxn modelId="{4C319D7F-4859-4A09-BD97-17455B88C7B8}" type="presParOf" srcId="{5ABA31F0-1928-4E32-94C6-56B3E49165B9}" destId="{69A855C5-D135-48CD-8115-0FCDF8856668}" srcOrd="5" destOrd="0" presId="urn:microsoft.com/office/officeart/2005/8/layout/hList6"/>
    <dgm:cxn modelId="{567A73F4-1AF2-4EDA-9DAC-82630C85CDE2}" type="presParOf" srcId="{5ABA31F0-1928-4E32-94C6-56B3E49165B9}" destId="{2E3E0C1E-3F9F-4F33-B96D-67D4D4E68D6D}"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AFDC3-60D5-43D2-A474-2DAA50813D88}">
      <dsp:nvSpPr>
        <dsp:cNvPr id="0" name=""/>
        <dsp:cNvSpPr/>
      </dsp:nvSpPr>
      <dsp:spPr>
        <a:xfrm>
          <a:off x="1297" y="244897"/>
          <a:ext cx="609820" cy="609820"/>
        </a:xfrm>
        <a:prstGeom prst="rect">
          <a:avLst/>
        </a:prstGeom>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4869BB-D034-490F-901B-40667A797736}">
      <dsp:nvSpPr>
        <dsp:cNvPr id="0" name=""/>
        <dsp:cNvSpPr/>
      </dsp:nvSpPr>
      <dsp:spPr>
        <a:xfrm>
          <a:off x="1297" y="1020764"/>
          <a:ext cx="1742343" cy="18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dirty="0">
              <a:latin typeface="Arial" panose="020B0604020202020204" pitchFamily="34" charset="0"/>
              <a:cs typeface="Arial" panose="020B0604020202020204" pitchFamily="34" charset="0"/>
            </a:rPr>
            <a:t>First Lady spoke at May HR Community Meeting</a:t>
          </a:r>
          <a:endParaRPr lang="en-US" sz="1400" kern="1200" dirty="0">
            <a:latin typeface="Arial" panose="020B0604020202020204" pitchFamily="34" charset="0"/>
            <a:cs typeface="Arial" panose="020B0604020202020204" pitchFamily="34" charset="0"/>
          </a:endParaRPr>
        </a:p>
      </dsp:txBody>
      <dsp:txXfrm>
        <a:off x="1297" y="1020764"/>
        <a:ext cx="1742343" cy="1875656"/>
      </dsp:txXfrm>
    </dsp:sp>
    <dsp:sp modelId="{A33A3954-2EE0-42D0-B1FE-8B60AC13C2D7}">
      <dsp:nvSpPr>
        <dsp:cNvPr id="0" name=""/>
        <dsp:cNvSpPr/>
      </dsp:nvSpPr>
      <dsp:spPr>
        <a:xfrm>
          <a:off x="1297" y="2973651"/>
          <a:ext cx="1742343" cy="1132789"/>
        </a:xfrm>
        <a:prstGeom prst="rect">
          <a:avLst/>
        </a:prstGeom>
        <a:noFill/>
        <a:ln>
          <a:noFill/>
        </a:ln>
        <a:effectLst/>
      </dsp:spPr>
      <dsp:style>
        <a:lnRef idx="0">
          <a:scrgbClr r="0" g="0" b="0"/>
        </a:lnRef>
        <a:fillRef idx="0">
          <a:scrgbClr r="0" g="0" b="0"/>
        </a:fillRef>
        <a:effectRef idx="0">
          <a:scrgbClr r="0" g="0" b="0"/>
        </a:effectRef>
        <a:fontRef idx="minor"/>
      </dsp:style>
    </dsp:sp>
    <dsp:sp modelId="{072C294A-52FA-46CB-9EEA-2297383B4905}">
      <dsp:nvSpPr>
        <dsp:cNvPr id="0" name=""/>
        <dsp:cNvSpPr/>
      </dsp:nvSpPr>
      <dsp:spPr>
        <a:xfrm>
          <a:off x="2048551" y="244897"/>
          <a:ext cx="609820" cy="609820"/>
        </a:xfrm>
        <a:prstGeom prst="rect">
          <a:avLst/>
        </a:prstGeom>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59D777-4E68-41AD-90F7-E9B866A792AE}">
      <dsp:nvSpPr>
        <dsp:cNvPr id="0" name=""/>
        <dsp:cNvSpPr/>
      </dsp:nvSpPr>
      <dsp:spPr>
        <a:xfrm>
          <a:off x="2048551" y="1020764"/>
          <a:ext cx="1742343" cy="18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dirty="0">
              <a:latin typeface="Arial" panose="020B0604020202020204" pitchFamily="34" charset="0"/>
              <a:cs typeface="Arial" panose="020B0604020202020204" pitchFamily="34" charset="0"/>
            </a:rPr>
            <a:t>Video from First Family of Georgia introduces training currently being developed</a:t>
          </a:r>
        </a:p>
      </dsp:txBody>
      <dsp:txXfrm>
        <a:off x="2048551" y="1020764"/>
        <a:ext cx="1742343" cy="1875656"/>
      </dsp:txXfrm>
    </dsp:sp>
    <dsp:sp modelId="{82EF7194-90F1-43BE-965C-C04731DDC026}">
      <dsp:nvSpPr>
        <dsp:cNvPr id="0" name=""/>
        <dsp:cNvSpPr/>
      </dsp:nvSpPr>
      <dsp:spPr>
        <a:xfrm>
          <a:off x="2048551" y="2973651"/>
          <a:ext cx="1742343" cy="1132789"/>
        </a:xfrm>
        <a:prstGeom prst="rect">
          <a:avLst/>
        </a:prstGeom>
        <a:noFill/>
        <a:ln>
          <a:noFill/>
        </a:ln>
        <a:effectLst/>
      </dsp:spPr>
      <dsp:style>
        <a:lnRef idx="0">
          <a:scrgbClr r="0" g="0" b="0"/>
        </a:lnRef>
        <a:fillRef idx="0">
          <a:scrgbClr r="0" g="0" b="0"/>
        </a:fillRef>
        <a:effectRef idx="0">
          <a:scrgbClr r="0" g="0" b="0"/>
        </a:effectRef>
        <a:fontRef idx="minor"/>
      </dsp:style>
    </dsp:sp>
    <dsp:sp modelId="{BDF65686-CFAB-4D1B-BEFD-94FE5A8E5DAD}">
      <dsp:nvSpPr>
        <dsp:cNvPr id="0" name=""/>
        <dsp:cNvSpPr/>
      </dsp:nvSpPr>
      <dsp:spPr>
        <a:xfrm>
          <a:off x="4095805" y="244897"/>
          <a:ext cx="609820" cy="609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B0BB38-3379-4C0B-98B2-CAE2ACDFAA7E}">
      <dsp:nvSpPr>
        <dsp:cNvPr id="0" name=""/>
        <dsp:cNvSpPr/>
      </dsp:nvSpPr>
      <dsp:spPr>
        <a:xfrm>
          <a:off x="4095805" y="1020764"/>
          <a:ext cx="1742343" cy="18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dirty="0">
              <a:latin typeface="Arial" panose="020B0604020202020204" pitchFamily="34" charset="0"/>
              <a:cs typeface="Arial" panose="020B0604020202020204" pitchFamily="34" charset="0"/>
            </a:rPr>
            <a:t>Full training video will debut at Grace Commission on August 29</a:t>
          </a:r>
        </a:p>
        <a:p>
          <a:pPr marL="0" lvl="0" indent="0" algn="l" defTabSz="622300">
            <a:lnSpc>
              <a:spcPct val="90000"/>
            </a:lnSpc>
            <a:spcBef>
              <a:spcPct val="0"/>
            </a:spcBef>
            <a:spcAft>
              <a:spcPct val="35000"/>
            </a:spcAft>
            <a:buNone/>
            <a:defRPr b="1"/>
          </a:pPr>
          <a:endParaRPr lang="en-US" sz="1400" b="1"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defRPr b="1"/>
          </a:pPr>
          <a:r>
            <a:rPr lang="en-US" sz="1400" b="1" kern="1200" dirty="0">
              <a:latin typeface="Arial" panose="020B0604020202020204" pitchFamily="34" charset="0"/>
              <a:cs typeface="Arial" panose="020B0604020202020204" pitchFamily="34" charset="0"/>
            </a:rPr>
            <a:t>First Lady will narrate the training video</a:t>
          </a:r>
        </a:p>
        <a:p>
          <a:pPr marL="0" lvl="0" indent="0" algn="l" defTabSz="622300">
            <a:lnSpc>
              <a:spcPct val="90000"/>
            </a:lnSpc>
            <a:spcBef>
              <a:spcPct val="0"/>
            </a:spcBef>
            <a:spcAft>
              <a:spcPct val="35000"/>
            </a:spcAft>
            <a:buNone/>
            <a:defRPr b="1"/>
          </a:pPr>
          <a:endParaRPr lang="en-US" sz="1400" b="1" kern="1200" dirty="0">
            <a:latin typeface="Arial" panose="020B0604020202020204" pitchFamily="34" charset="0"/>
            <a:cs typeface="Arial" panose="020B0604020202020204" pitchFamily="34" charset="0"/>
          </a:endParaRPr>
        </a:p>
      </dsp:txBody>
      <dsp:txXfrm>
        <a:off x="4095805" y="1020764"/>
        <a:ext cx="1742343" cy="1875656"/>
      </dsp:txXfrm>
    </dsp:sp>
    <dsp:sp modelId="{56A620F4-3EC3-4CEF-9CF5-EC4761D90647}">
      <dsp:nvSpPr>
        <dsp:cNvPr id="0" name=""/>
        <dsp:cNvSpPr/>
      </dsp:nvSpPr>
      <dsp:spPr>
        <a:xfrm>
          <a:off x="4095805" y="2973651"/>
          <a:ext cx="1742343" cy="1132789"/>
        </a:xfrm>
        <a:prstGeom prst="rect">
          <a:avLst/>
        </a:prstGeom>
        <a:noFill/>
        <a:ln>
          <a:noFill/>
        </a:ln>
        <a:effectLst/>
      </dsp:spPr>
      <dsp:style>
        <a:lnRef idx="0">
          <a:scrgbClr r="0" g="0" b="0"/>
        </a:lnRef>
        <a:fillRef idx="0">
          <a:scrgbClr r="0" g="0" b="0"/>
        </a:fillRef>
        <a:effectRef idx="0">
          <a:scrgbClr r="0" g="0" b="0"/>
        </a:effectRef>
        <a:fontRef idx="minor"/>
      </dsp:style>
    </dsp:sp>
    <dsp:sp modelId="{D30BF88D-6D06-4AF5-AD15-18D1EEE93C16}">
      <dsp:nvSpPr>
        <dsp:cNvPr id="0" name=""/>
        <dsp:cNvSpPr/>
      </dsp:nvSpPr>
      <dsp:spPr>
        <a:xfrm>
          <a:off x="6143058" y="244897"/>
          <a:ext cx="609820" cy="609820"/>
        </a:xfrm>
        <a:prstGeom prst="rect">
          <a:avLst/>
        </a:prstGeom>
        <a:blipFill>
          <a:blip xmlns:r="http://schemas.openxmlformats.org/officeDocument/2006/relationships" r:embed="rId7">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D58B8-94FF-422E-944C-062410ECB3D7}">
      <dsp:nvSpPr>
        <dsp:cNvPr id="0" name=""/>
        <dsp:cNvSpPr/>
      </dsp:nvSpPr>
      <dsp:spPr>
        <a:xfrm>
          <a:off x="6143058" y="1020764"/>
          <a:ext cx="1742343" cy="18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1" kern="1200" dirty="0">
              <a:latin typeface="Arial" panose="020B0604020202020204" pitchFamily="34" charset="0"/>
              <a:cs typeface="Arial" panose="020B0604020202020204" pitchFamily="34" charset="0"/>
            </a:rPr>
            <a:t>Anticipate training will be made available to agencies </a:t>
          </a:r>
          <a:r>
            <a:rPr lang="en-US" sz="1400" b="1" kern="1200">
              <a:latin typeface="Arial" panose="020B0604020202020204" pitchFamily="34" charset="0"/>
              <a:cs typeface="Arial" panose="020B0604020202020204" pitchFamily="34" charset="0"/>
            </a:rPr>
            <a:t>in January 2020 </a:t>
          </a:r>
          <a:endParaRPr lang="en-US" sz="1400" kern="1200" dirty="0">
            <a:latin typeface="Arial" panose="020B0604020202020204" pitchFamily="34" charset="0"/>
            <a:cs typeface="Arial" panose="020B0604020202020204" pitchFamily="34" charset="0"/>
          </a:endParaRPr>
        </a:p>
      </dsp:txBody>
      <dsp:txXfrm>
        <a:off x="6143058" y="1020764"/>
        <a:ext cx="1742343" cy="1875656"/>
      </dsp:txXfrm>
    </dsp:sp>
    <dsp:sp modelId="{909AB8C9-0216-4DF9-8C4E-E86FE4C0741D}">
      <dsp:nvSpPr>
        <dsp:cNvPr id="0" name=""/>
        <dsp:cNvSpPr/>
      </dsp:nvSpPr>
      <dsp:spPr>
        <a:xfrm>
          <a:off x="6144356" y="2206515"/>
          <a:ext cx="1742343" cy="113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Encouraged but not mandatory</a:t>
          </a:r>
          <a:endParaRPr lang="en-US" sz="1100" kern="1200" dirty="0">
            <a:latin typeface="Arial" panose="020B0604020202020204" pitchFamily="34" charset="0"/>
            <a:cs typeface="Arial" panose="020B0604020202020204" pitchFamily="34" charset="0"/>
          </a:endParaRPr>
        </a:p>
        <a:p>
          <a:pPr marL="0" lvl="0" indent="0" algn="l"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Will track number of employees trained</a:t>
          </a:r>
        </a:p>
        <a:p>
          <a:pPr marL="0" lvl="0" indent="0" algn="l" defTabSz="48895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Same delivery method as preventing sexual harassment training</a:t>
          </a:r>
        </a:p>
      </dsp:txBody>
      <dsp:txXfrm>
        <a:off x="6144356" y="2206515"/>
        <a:ext cx="1742343" cy="1132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A8F2F-CD52-45BC-9155-A74A2FD07CC5}">
      <dsp:nvSpPr>
        <dsp:cNvPr id="0" name=""/>
        <dsp:cNvSpPr/>
      </dsp:nvSpPr>
      <dsp:spPr>
        <a:xfrm rot="16200000">
          <a:off x="-474466" y="476539"/>
          <a:ext cx="2986948" cy="2033869"/>
        </a:xfrm>
        <a:prstGeom prst="flowChartManualOperation">
          <a:avLst/>
        </a:prstGeom>
        <a:solidFill>
          <a:srgbClr val="9E24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Require reclassification of previously exempt employees to nonexempt status </a:t>
          </a:r>
        </a:p>
      </dsp:txBody>
      <dsp:txXfrm rot="5400000">
        <a:off x="2074" y="597389"/>
        <a:ext cx="2033869" cy="1792168"/>
      </dsp:txXfrm>
    </dsp:sp>
    <dsp:sp modelId="{68279D6C-C972-4BE5-8DB4-1A24C6FB7BDE}">
      <dsp:nvSpPr>
        <dsp:cNvPr id="0" name=""/>
        <dsp:cNvSpPr/>
      </dsp:nvSpPr>
      <dsp:spPr>
        <a:xfrm rot="16200000">
          <a:off x="1711943" y="476539"/>
          <a:ext cx="2986948" cy="2033869"/>
        </a:xfrm>
        <a:prstGeom prst="flowChartManualOperation">
          <a:avLst/>
        </a:prstGeom>
        <a:solidFill>
          <a:srgbClr val="9E2482"/>
        </a:solidFill>
        <a:ln w="25400" cap="flat" cmpd="sng" algn="ctr">
          <a:solidFill>
            <a:srgbClr val="9E248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Potential to cause previously unexpected overtime </a:t>
          </a:r>
        </a:p>
      </dsp:txBody>
      <dsp:txXfrm rot="5400000">
        <a:off x="2188483" y="597389"/>
        <a:ext cx="2033869" cy="1792168"/>
      </dsp:txXfrm>
    </dsp:sp>
    <dsp:sp modelId="{685DA307-ED90-4C36-8BA4-5B983AFBDF44}">
      <dsp:nvSpPr>
        <dsp:cNvPr id="0" name=""/>
        <dsp:cNvSpPr/>
      </dsp:nvSpPr>
      <dsp:spPr>
        <a:xfrm rot="16200000">
          <a:off x="3898353" y="476539"/>
          <a:ext cx="2986948" cy="2033869"/>
        </a:xfrm>
        <a:prstGeom prst="flowChartManualOperation">
          <a:avLst/>
        </a:prstGeom>
        <a:solidFill>
          <a:srgbClr val="9E24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New monitoring responsibilities </a:t>
          </a:r>
        </a:p>
      </dsp:txBody>
      <dsp:txXfrm rot="5400000">
        <a:off x="4374893" y="597389"/>
        <a:ext cx="2033869" cy="1792168"/>
      </dsp:txXfrm>
    </dsp:sp>
    <dsp:sp modelId="{2E3E0C1E-3F9F-4F33-B96D-67D4D4E68D6D}">
      <dsp:nvSpPr>
        <dsp:cNvPr id="0" name=""/>
        <dsp:cNvSpPr/>
      </dsp:nvSpPr>
      <dsp:spPr>
        <a:xfrm rot="16200000">
          <a:off x="6084763" y="476539"/>
          <a:ext cx="2986948" cy="2033869"/>
        </a:xfrm>
        <a:prstGeom prst="flowChartManualOperation">
          <a:avLst/>
        </a:prstGeom>
        <a:solidFill>
          <a:srgbClr val="9E24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Both exempt and nonexempt in same job</a:t>
          </a:r>
        </a:p>
      </dsp:txBody>
      <dsp:txXfrm rot="5400000">
        <a:off x="6561303" y="597389"/>
        <a:ext cx="2033869" cy="17921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3" rIns="93306" bIns="46653"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06" tIns="46653" rIns="93306" bIns="46653" rtlCol="0"/>
          <a:lstStyle>
            <a:lvl1pPr algn="r">
              <a:defRPr sz="1200"/>
            </a:lvl1pPr>
          </a:lstStyle>
          <a:p>
            <a:fld id="{2079D0A4-7D98-1C48-B9FA-6DCCA070DEA6}" type="datetimeFigureOut">
              <a:rPr lang="en-US" smtClean="0"/>
              <a:pPr/>
              <a:t>11/19/2019</a:t>
            </a:fld>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3306" tIns="46653" rIns="93306" bIns="466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06" tIns="46653" rIns="93306" bIns="46653" rtlCol="0" anchor="b"/>
          <a:lstStyle>
            <a:lvl1pPr algn="r">
              <a:defRPr sz="1200"/>
            </a:lvl1pPr>
          </a:lstStyle>
          <a:p>
            <a:fld id="{0A75CF02-2566-FA41-A327-CD098FDF944F}" type="slidenum">
              <a:rPr lang="en-US" smtClean="0"/>
              <a:pPr/>
              <a:t>‹#›</a:t>
            </a:fld>
            <a:endParaRPr lang="en-US" dirty="0"/>
          </a:p>
        </p:txBody>
      </p:sp>
    </p:spTree>
    <p:extLst>
      <p:ext uri="{BB962C8B-B14F-4D97-AF65-F5344CB8AC3E}">
        <p14:creationId xmlns:p14="http://schemas.microsoft.com/office/powerpoint/2010/main" val="2148806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3" rIns="93306" bIns="46653"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06" tIns="46653" rIns="93306" bIns="46653" rtlCol="0"/>
          <a:lstStyle>
            <a:lvl1pPr algn="r">
              <a:defRPr sz="1200"/>
            </a:lvl1pPr>
          </a:lstStyle>
          <a:p>
            <a:fld id="{A558212F-8AB0-924A-BD20-A658A2FDD92E}" type="datetimeFigureOut">
              <a:rPr lang="en-US" smtClean="0"/>
              <a:pPr/>
              <a:t>11/19/2019</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3306" tIns="46653" rIns="93306" bIns="46653"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6" tIns="46653" rIns="93306"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06" tIns="46653" rIns="93306"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6" tIns="46653" rIns="93306" bIns="46653" rtlCol="0" anchor="b"/>
          <a:lstStyle>
            <a:lvl1pPr algn="r">
              <a:defRPr sz="1200"/>
            </a:lvl1pPr>
          </a:lstStyle>
          <a:p>
            <a:fld id="{D1EA3627-39FC-9349-8526-678BE1F5EA5C}" type="slidenum">
              <a:rPr lang="en-US" smtClean="0"/>
              <a:pPr/>
              <a:t>‹#›</a:t>
            </a:fld>
            <a:endParaRPr lang="en-US" dirty="0"/>
          </a:p>
        </p:txBody>
      </p:sp>
    </p:spTree>
    <p:extLst>
      <p:ext uri="{BB962C8B-B14F-4D97-AF65-F5344CB8AC3E}">
        <p14:creationId xmlns:p14="http://schemas.microsoft.com/office/powerpoint/2010/main" val="1344875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1</a:t>
            </a:fld>
            <a:endParaRPr lang="en-US" dirty="0"/>
          </a:p>
        </p:txBody>
      </p:sp>
    </p:spTree>
    <p:extLst>
      <p:ext uri="{BB962C8B-B14F-4D97-AF65-F5344CB8AC3E}">
        <p14:creationId xmlns:p14="http://schemas.microsoft.com/office/powerpoint/2010/main" val="376791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16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55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12</a:t>
            </a:fld>
            <a:endParaRPr lang="en-US" dirty="0"/>
          </a:p>
        </p:txBody>
      </p:sp>
    </p:spTree>
    <p:extLst>
      <p:ext uri="{BB962C8B-B14F-4D97-AF65-F5344CB8AC3E}">
        <p14:creationId xmlns:p14="http://schemas.microsoft.com/office/powerpoint/2010/main" val="221147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50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14</a:t>
            </a:fld>
            <a:endParaRPr lang="en-US" dirty="0"/>
          </a:p>
        </p:txBody>
      </p:sp>
    </p:spTree>
    <p:extLst>
      <p:ext uri="{BB962C8B-B14F-4D97-AF65-F5344CB8AC3E}">
        <p14:creationId xmlns:p14="http://schemas.microsoft.com/office/powerpoint/2010/main" val="152737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113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724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17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Changes in the regulations will require some agencies to reclassify a certain number of employees from exempt to nonexempt status if they currently have employees classified as exempt with annual salaries below the new salary threshold.</a:t>
            </a:r>
          </a:p>
          <a:p>
            <a:endParaRPr lang="en-US" dirty="0"/>
          </a:p>
          <a:p>
            <a:r>
              <a:rPr lang="en-US" dirty="0"/>
              <a:t> Reclassification will have several implications, including compensating these employees for overtime worked and tracking hours worked. We encourage agencies to take action now to prepare for the effective date of January 1, 2020. Agencies will not receive additional funding to manage any financial impact that arises due to changes in the FLSA regulations. Financial liabilities that must be managed within approved budgets include overtime pay, penalties, fees, or back pay.</a:t>
            </a:r>
            <a:br>
              <a:rPr lang="en-US" dirty="0"/>
            </a:br>
            <a:endParaRPr lang="en-US" dirty="0"/>
          </a:p>
          <a:p>
            <a:r>
              <a:rPr lang="en-US" b="1" dirty="0"/>
              <a:t>Steps employers should take now – </a:t>
            </a:r>
            <a:r>
              <a:rPr lang="en-US" dirty="0"/>
              <a:t>These steps were actually  outlined in an advisory that went out in March of this year. At that time, the thinking was that the salary threshold would be $35,308, so there might be a minor difference in the positions identified and reviewed after agency receipt and review of the advisory back in March. I’ll still go over each step (which has been updated given the difference in salary threshold change from what was identified in March).</a:t>
            </a:r>
            <a:br>
              <a:rPr lang="en-US" dirty="0"/>
            </a:br>
            <a:r>
              <a:rPr lang="en-US" dirty="0"/>
              <a:t> </a:t>
            </a:r>
          </a:p>
          <a:p>
            <a:r>
              <a:rPr lang="en-US" dirty="0"/>
              <a:t>To help you prepare, we recommend the following steps:</a:t>
            </a:r>
            <a:br>
              <a:rPr lang="en-US" dirty="0"/>
            </a:br>
            <a:br>
              <a:rPr lang="en-US" dirty="0"/>
            </a:br>
            <a:r>
              <a:rPr lang="en-US" dirty="0"/>
              <a:t>Step 1) Identify all employees earning less than $35,568 per year that are currently classified as exempt. The information that Tonia will cover will assist with determining which positions these are.</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33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2</a:t>
            </a:fld>
            <a:endParaRPr lang="en-US" dirty="0"/>
          </a:p>
        </p:txBody>
      </p:sp>
    </p:spTree>
    <p:extLst>
      <p:ext uri="{BB962C8B-B14F-4D97-AF65-F5344CB8AC3E}">
        <p14:creationId xmlns:p14="http://schemas.microsoft.com/office/powerpoint/2010/main" val="2465624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26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154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99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459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59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188936"/>
            <a:ext cx="5618480" cy="4971165"/>
          </a:xfrm>
        </p:spPr>
        <p:txBody>
          <a:bodyPr>
            <a:noAutofit/>
          </a:bodyPr>
          <a:lstStyle/>
          <a:p>
            <a:endParaRPr lang="en-US" sz="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70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998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34</a:t>
            </a:fld>
            <a:endParaRPr lang="en-US" dirty="0"/>
          </a:p>
        </p:txBody>
      </p:sp>
    </p:spTree>
    <p:extLst>
      <p:ext uri="{BB962C8B-B14F-4D97-AF65-F5344CB8AC3E}">
        <p14:creationId xmlns:p14="http://schemas.microsoft.com/office/powerpoint/2010/main" val="1589893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35</a:t>
            </a:fld>
            <a:endParaRPr lang="en-US" dirty="0"/>
          </a:p>
        </p:txBody>
      </p:sp>
    </p:spTree>
    <p:extLst>
      <p:ext uri="{BB962C8B-B14F-4D97-AF65-F5344CB8AC3E}">
        <p14:creationId xmlns:p14="http://schemas.microsoft.com/office/powerpoint/2010/main" val="414756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3</a:t>
            </a:fld>
            <a:endParaRPr lang="en-US" dirty="0"/>
          </a:p>
        </p:txBody>
      </p:sp>
    </p:spTree>
    <p:extLst>
      <p:ext uri="{BB962C8B-B14F-4D97-AF65-F5344CB8AC3E}">
        <p14:creationId xmlns:p14="http://schemas.microsoft.com/office/powerpoint/2010/main" val="3351884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41</a:t>
            </a:fld>
            <a:endParaRPr lang="en-US" dirty="0"/>
          </a:p>
        </p:txBody>
      </p:sp>
    </p:spTree>
    <p:extLst>
      <p:ext uri="{BB962C8B-B14F-4D97-AF65-F5344CB8AC3E}">
        <p14:creationId xmlns:p14="http://schemas.microsoft.com/office/powerpoint/2010/main" val="282314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4</a:t>
            </a:fld>
            <a:endParaRPr lang="en-US" dirty="0"/>
          </a:p>
        </p:txBody>
      </p:sp>
    </p:spTree>
    <p:extLst>
      <p:ext uri="{BB962C8B-B14F-4D97-AF65-F5344CB8AC3E}">
        <p14:creationId xmlns:p14="http://schemas.microsoft.com/office/powerpoint/2010/main" val="360824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5</a:t>
            </a:fld>
            <a:endParaRPr lang="en-US" dirty="0"/>
          </a:p>
        </p:txBody>
      </p:sp>
    </p:spTree>
    <p:extLst>
      <p:ext uri="{BB962C8B-B14F-4D97-AF65-F5344CB8AC3E}">
        <p14:creationId xmlns:p14="http://schemas.microsoft.com/office/powerpoint/2010/main" val="353266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olidFill>
                <a:prstClr val="black"/>
              </a:solidFill>
            </a:endParaRPr>
          </a:p>
          <a:p>
            <a:pPr marL="171450" lvl="0" indent="-171450">
              <a:buFont typeface="Arial" panose="020B0604020202020204" pitchFamily="34" charset="0"/>
              <a:buChar char="•"/>
            </a:pPr>
            <a:endParaRPr lang="en-US" dirty="0">
              <a:solidFill>
                <a:prstClr val="black"/>
              </a:solidFill>
            </a:endParaRPr>
          </a:p>
          <a:p>
            <a:pPr lvl="0"/>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6</a:t>
            </a:fld>
            <a:endParaRPr lang="en-US" dirty="0"/>
          </a:p>
        </p:txBody>
      </p:sp>
    </p:spTree>
    <p:extLst>
      <p:ext uri="{BB962C8B-B14F-4D97-AF65-F5344CB8AC3E}">
        <p14:creationId xmlns:p14="http://schemas.microsoft.com/office/powerpoint/2010/main" val="232257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rPr>
              <a:t>This timeline shows the flurry of activity that has occurred </a:t>
            </a:r>
            <a:r>
              <a:rPr lang="en-US">
                <a:solidFill>
                  <a:prstClr val="black"/>
                </a:solidFill>
              </a:rPr>
              <a:t>since about 2016. As </a:t>
            </a:r>
            <a:r>
              <a:rPr lang="en-US" dirty="0">
                <a:solidFill>
                  <a:prstClr val="black"/>
                </a:solidFill>
              </a:rPr>
              <a:t>many of you are aware, the USDOL, issued notice of its final rule on Fair Labor Standards Act (FLSA) on September 24, 2019. The final rule becomes effective on January 1, 2020, meaning there’s about little over a month remaining to make the necessary changes to ensure compliance. </a:t>
            </a:r>
          </a:p>
          <a:p>
            <a:pPr lvl="0"/>
            <a:endParaRPr lang="en-US" dirty="0">
              <a:solidFill>
                <a:prstClr val="black"/>
              </a:solidFill>
            </a:endParaRPr>
          </a:p>
          <a:p>
            <a:pPr lvl="0"/>
            <a:r>
              <a:rPr lang="en-US" dirty="0">
                <a:solidFill>
                  <a:prstClr val="black"/>
                </a:solidFill>
              </a:rPr>
              <a:t>Notice of the rule change didn’t come out of</a:t>
            </a:r>
          </a:p>
          <a:p>
            <a:endParaRPr lang="en-US" dirty="0"/>
          </a:p>
        </p:txBody>
      </p:sp>
      <p:sp>
        <p:nvSpPr>
          <p:cNvPr id="4" name="Slide Number Placeholder 3"/>
          <p:cNvSpPr>
            <a:spLocks noGrp="1"/>
          </p:cNvSpPr>
          <p:nvPr>
            <p:ph type="sldNum" sz="quarter" idx="5"/>
          </p:nvPr>
        </p:nvSpPr>
        <p:spPr/>
        <p:txBody>
          <a:bodyPr/>
          <a:lstStyle/>
          <a:p>
            <a:fld id="{D1EA3627-39FC-9349-8526-678BE1F5EA5C}" type="slidenum">
              <a:rPr lang="en-US" smtClean="0"/>
              <a:pPr/>
              <a:t>7</a:t>
            </a:fld>
            <a:endParaRPr lang="en-US" dirty="0"/>
          </a:p>
        </p:txBody>
      </p:sp>
    </p:spTree>
    <p:extLst>
      <p:ext uri="{BB962C8B-B14F-4D97-AF65-F5344CB8AC3E}">
        <p14:creationId xmlns:p14="http://schemas.microsoft.com/office/powerpoint/2010/main" val="259162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A3627-39FC-9349-8526-678BE1F5EA5C}" type="slidenum">
              <a:rPr lang="en-US" smtClean="0"/>
              <a:pPr/>
              <a:t>8</a:t>
            </a:fld>
            <a:endParaRPr lang="en-US" dirty="0"/>
          </a:p>
        </p:txBody>
      </p:sp>
    </p:spTree>
    <p:extLst>
      <p:ext uri="{BB962C8B-B14F-4D97-AF65-F5344CB8AC3E}">
        <p14:creationId xmlns:p14="http://schemas.microsoft.com/office/powerpoint/2010/main" val="267515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3627-39FC-9349-8526-678BE1F5EA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226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r="6086"/>
          <a:stretch/>
        </p:blipFill>
        <p:spPr>
          <a:xfrm>
            <a:off x="-1" y="0"/>
            <a:ext cx="9144001" cy="6858000"/>
          </a:xfrm>
          <a:prstGeom prst="rect">
            <a:avLst/>
          </a:prstGeom>
        </p:spPr>
      </p:pic>
      <p:pic>
        <p:nvPicPr>
          <p:cNvPr id="8" name="Picture 7" descr="division-bar-title.jpg"/>
          <p:cNvPicPr>
            <a:picLocks noChangeAspect="1"/>
          </p:cNvPicPr>
          <p:nvPr userDrawn="1"/>
        </p:nvPicPr>
        <p:blipFill>
          <a:blip r:embed="rId3"/>
          <a:stretch>
            <a:fillRect/>
          </a:stretch>
        </p:blipFill>
        <p:spPr>
          <a:xfrm>
            <a:off x="5334000" y="2492375"/>
            <a:ext cx="3810000" cy="76200"/>
          </a:xfrm>
          <a:prstGeom prst="rect">
            <a:avLst/>
          </a:prstGeom>
        </p:spPr>
      </p:pic>
      <p:sp>
        <p:nvSpPr>
          <p:cNvPr id="18" name="Text Placeholder 17"/>
          <p:cNvSpPr>
            <a:spLocks noGrp="1"/>
          </p:cNvSpPr>
          <p:nvPr>
            <p:ph type="body" sz="quarter" idx="10" hasCustomPrompt="1"/>
          </p:nvPr>
        </p:nvSpPr>
        <p:spPr>
          <a:xfrm>
            <a:off x="4416425" y="3162300"/>
            <a:ext cx="3995738" cy="406400"/>
          </a:xfrm>
        </p:spPr>
        <p:txBody>
          <a:bodyPr anchor="t"/>
          <a:lstStyle>
            <a:lvl1pPr algn="r">
              <a:buNone/>
              <a:defRPr sz="1400"/>
            </a:lvl1pPr>
          </a:lstStyle>
          <a:p>
            <a:pPr lvl="0"/>
            <a:r>
              <a:rPr lang="en-US" sz="1800" dirty="0">
                <a:solidFill>
                  <a:srgbClr val="897865"/>
                </a:solidFill>
                <a:latin typeface="Helvetica"/>
                <a:cs typeface="Helvetica"/>
              </a:rPr>
              <a:t>May 18, 2039</a:t>
            </a:r>
            <a:endParaRPr lang="en-US" dirty="0"/>
          </a:p>
        </p:txBody>
      </p:sp>
      <p:sp>
        <p:nvSpPr>
          <p:cNvPr id="19" name="Title 18"/>
          <p:cNvSpPr>
            <a:spLocks noGrp="1"/>
          </p:cNvSpPr>
          <p:nvPr>
            <p:ph type="title" hasCustomPrompt="1"/>
          </p:nvPr>
        </p:nvSpPr>
        <p:spPr>
          <a:xfrm>
            <a:off x="457200" y="2593975"/>
            <a:ext cx="7954963" cy="542925"/>
          </a:xfrm>
        </p:spPr>
        <p:txBody>
          <a:bodyPr anchor="t"/>
          <a:lstStyle>
            <a:lvl1pPr algn="r">
              <a:defRPr/>
            </a:lvl1pPr>
          </a:lstStyle>
          <a:p>
            <a:r>
              <a:rPr lang="en-US" sz="3000" dirty="0">
                <a:solidFill>
                  <a:srgbClr val="897865"/>
                </a:solidFill>
                <a:latin typeface="Helvetica"/>
                <a:cs typeface="Helvetica"/>
              </a:rPr>
              <a:t>Title of Presentation</a:t>
            </a:r>
            <a:br>
              <a:rPr lang="en-US" sz="1800" dirty="0">
                <a:solidFill>
                  <a:srgbClr val="897865"/>
                </a:solidFill>
                <a:latin typeface="Helvetica"/>
                <a:cs typeface="Helvetica"/>
              </a:rPr>
            </a:br>
            <a:endParaRPr lang="en-US" dirty="0"/>
          </a:p>
        </p:txBody>
      </p:sp>
      <p:sp>
        <p:nvSpPr>
          <p:cNvPr id="13" name="Text Placeholder 17"/>
          <p:cNvSpPr>
            <a:spLocks noGrp="1"/>
          </p:cNvSpPr>
          <p:nvPr>
            <p:ph type="body" sz="quarter" idx="11" hasCustomPrompt="1"/>
          </p:nvPr>
        </p:nvSpPr>
        <p:spPr>
          <a:xfrm>
            <a:off x="4398968" y="2070101"/>
            <a:ext cx="3995738" cy="371474"/>
          </a:xfrm>
        </p:spPr>
        <p:txBody>
          <a:bodyPr anchor="t">
            <a:normAutofit/>
          </a:bodyPr>
          <a:lstStyle>
            <a:lvl1pPr algn="r">
              <a:buNone/>
              <a:defRPr sz="1400" baseline="0">
                <a:solidFill>
                  <a:schemeClr val="tx1">
                    <a:lumMod val="50000"/>
                    <a:lumOff val="50000"/>
                  </a:schemeClr>
                </a:solidFill>
              </a:defRPr>
            </a:lvl1pPr>
          </a:lstStyle>
          <a:p>
            <a:pPr algn="r"/>
            <a:r>
              <a:rPr lang="en-US" sz="1400" dirty="0">
                <a:solidFill>
                  <a:srgbClr val="5A5B5C"/>
                </a:solidFill>
                <a:latin typeface="Helvetica"/>
                <a:cs typeface="Helvetica"/>
              </a:rPr>
              <a:t>Human Resources Administration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defRPr sz="1400" b="0" i="0">
                <a:solidFill>
                  <a:srgbClr val="887864"/>
                </a:solidFill>
                <a:latin typeface="Arial"/>
                <a:cs typeface="Arial"/>
              </a:defRPr>
            </a:lvl1pPr>
          </a:lstStyle>
          <a:p>
            <a:pPr marL="25400">
              <a:lnSpc>
                <a:spcPts val="1650"/>
              </a:lnSpc>
            </a:pPr>
            <a:fld id="{81D60167-4931-47E6-BA6A-407CBD079E47}" type="slidenum">
              <a:rPr dirty="0"/>
              <a:t>‹#›</a:t>
            </a:fld>
            <a:endParaRPr dirty="0"/>
          </a:p>
        </p:txBody>
      </p:sp>
    </p:spTree>
    <p:extLst>
      <p:ext uri="{BB962C8B-B14F-4D97-AF65-F5344CB8AC3E}">
        <p14:creationId xmlns:p14="http://schemas.microsoft.com/office/powerpoint/2010/main" val="109132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BD585-79BA-4F3C-90AC-2F724DB1947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77F4F95-AB75-458E-8075-7E20FA6D7E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FA0880-F454-454D-A78D-02C115D1E1A8}"/>
              </a:ext>
            </a:extLst>
          </p:cNvPr>
          <p:cNvSpPr>
            <a:spLocks noGrp="1"/>
          </p:cNvSpPr>
          <p:nvPr>
            <p:ph type="sldNum" sz="quarter" idx="12"/>
          </p:nvPr>
        </p:nvSpPr>
        <p:spPr/>
        <p:txBody>
          <a:bodyPr/>
          <a:lstStyle/>
          <a:p>
            <a:fld id="{CCE7EACD-A346-A34B-BBAF-EF458C812BA9}" type="slidenum">
              <a:rPr lang="en-US" smtClean="0"/>
              <a:pPr/>
              <a:t>‹#›</a:t>
            </a:fld>
            <a:endParaRPr lang="en-US" dirty="0"/>
          </a:p>
        </p:txBody>
      </p:sp>
    </p:spTree>
    <p:extLst>
      <p:ext uri="{BB962C8B-B14F-4D97-AF65-F5344CB8AC3E}">
        <p14:creationId xmlns:p14="http://schemas.microsoft.com/office/powerpoint/2010/main" val="247383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r="6086"/>
          <a:stretch/>
        </p:blipFill>
        <p:spPr>
          <a:xfrm>
            <a:off x="-1" y="0"/>
            <a:ext cx="9144001" cy="6858000"/>
          </a:xfrm>
          <a:prstGeom prst="rect">
            <a:avLst/>
          </a:prstGeom>
        </p:spPr>
      </p:pic>
      <p:pic>
        <p:nvPicPr>
          <p:cNvPr id="8" name="Picture 7" descr="division-bar-title.jpg"/>
          <p:cNvPicPr>
            <a:picLocks noChangeAspect="1"/>
          </p:cNvPicPr>
          <p:nvPr userDrawn="1"/>
        </p:nvPicPr>
        <p:blipFill>
          <a:blip r:embed="rId3"/>
          <a:stretch>
            <a:fillRect/>
          </a:stretch>
        </p:blipFill>
        <p:spPr>
          <a:xfrm>
            <a:off x="5334000" y="2492375"/>
            <a:ext cx="3810000" cy="76200"/>
          </a:xfrm>
          <a:prstGeom prst="rect">
            <a:avLst/>
          </a:prstGeom>
        </p:spPr>
      </p:pic>
      <p:sp>
        <p:nvSpPr>
          <p:cNvPr id="18" name="Text Placeholder 17"/>
          <p:cNvSpPr>
            <a:spLocks noGrp="1"/>
          </p:cNvSpPr>
          <p:nvPr>
            <p:ph type="body" sz="quarter" idx="10" hasCustomPrompt="1"/>
          </p:nvPr>
        </p:nvSpPr>
        <p:spPr>
          <a:xfrm>
            <a:off x="4416425" y="3162300"/>
            <a:ext cx="3995738" cy="406400"/>
          </a:xfrm>
        </p:spPr>
        <p:txBody>
          <a:bodyPr anchor="t"/>
          <a:lstStyle>
            <a:lvl1pPr algn="r">
              <a:buNone/>
              <a:defRPr sz="1400"/>
            </a:lvl1pPr>
          </a:lstStyle>
          <a:p>
            <a:pPr lvl="0"/>
            <a:r>
              <a:rPr lang="en-US" sz="1800" dirty="0">
                <a:solidFill>
                  <a:srgbClr val="897865"/>
                </a:solidFill>
                <a:latin typeface="Helvetica"/>
                <a:cs typeface="Helvetica"/>
              </a:rPr>
              <a:t>May 18, 2039</a:t>
            </a:r>
            <a:endParaRPr lang="en-US" dirty="0"/>
          </a:p>
        </p:txBody>
      </p:sp>
      <p:sp>
        <p:nvSpPr>
          <p:cNvPr id="19" name="Title 18"/>
          <p:cNvSpPr>
            <a:spLocks noGrp="1"/>
          </p:cNvSpPr>
          <p:nvPr>
            <p:ph type="title" hasCustomPrompt="1"/>
          </p:nvPr>
        </p:nvSpPr>
        <p:spPr>
          <a:xfrm>
            <a:off x="457200" y="2593975"/>
            <a:ext cx="7954963" cy="542925"/>
          </a:xfrm>
        </p:spPr>
        <p:txBody>
          <a:bodyPr anchor="t"/>
          <a:lstStyle>
            <a:lvl1pPr algn="r">
              <a:defRPr/>
            </a:lvl1pPr>
          </a:lstStyle>
          <a:p>
            <a:r>
              <a:rPr lang="en-US" sz="3000" dirty="0">
                <a:solidFill>
                  <a:srgbClr val="897865"/>
                </a:solidFill>
                <a:latin typeface="Helvetica"/>
                <a:cs typeface="Helvetica"/>
              </a:rPr>
              <a:t>Title of Presentation</a:t>
            </a:r>
            <a:br>
              <a:rPr lang="en-US" sz="1800" dirty="0">
                <a:solidFill>
                  <a:srgbClr val="897865"/>
                </a:solidFill>
                <a:latin typeface="Helvetica"/>
                <a:cs typeface="Helvetica"/>
              </a:rPr>
            </a:br>
            <a:endParaRPr lang="en-US" dirty="0"/>
          </a:p>
        </p:txBody>
      </p:sp>
      <p:sp>
        <p:nvSpPr>
          <p:cNvPr id="13" name="Text Placeholder 17"/>
          <p:cNvSpPr>
            <a:spLocks noGrp="1"/>
          </p:cNvSpPr>
          <p:nvPr>
            <p:ph type="body" sz="quarter" idx="11" hasCustomPrompt="1"/>
          </p:nvPr>
        </p:nvSpPr>
        <p:spPr>
          <a:xfrm>
            <a:off x="4398968" y="2070101"/>
            <a:ext cx="3995738" cy="371474"/>
          </a:xfrm>
        </p:spPr>
        <p:txBody>
          <a:bodyPr anchor="t">
            <a:normAutofit/>
          </a:bodyPr>
          <a:lstStyle>
            <a:lvl1pPr algn="r">
              <a:buNone/>
              <a:defRPr sz="1400" baseline="0">
                <a:solidFill>
                  <a:schemeClr val="tx1">
                    <a:lumMod val="50000"/>
                    <a:lumOff val="50000"/>
                  </a:schemeClr>
                </a:solidFill>
              </a:defRPr>
            </a:lvl1pPr>
          </a:lstStyle>
          <a:p>
            <a:pPr algn="r"/>
            <a:r>
              <a:rPr lang="en-US" sz="1400" dirty="0">
                <a:solidFill>
                  <a:srgbClr val="5A5B5C"/>
                </a:solidFill>
                <a:latin typeface="Helvetica"/>
                <a:cs typeface="Helvetica"/>
              </a:rPr>
              <a:t>Human Resources Administration</a:t>
            </a:r>
          </a:p>
        </p:txBody>
      </p:sp>
    </p:spTree>
    <p:extLst>
      <p:ext uri="{BB962C8B-B14F-4D97-AF65-F5344CB8AC3E}">
        <p14:creationId xmlns:p14="http://schemas.microsoft.com/office/powerpoint/2010/main" val="176925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88EC31-2261-5D4C-9B64-60AA258A7DCD}" type="datetime1">
              <a:rPr lang="en-US" smtClean="0"/>
              <a:pPr/>
              <a:t>11/19/2019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extLst>
      <p:ext uri="{BB962C8B-B14F-4D97-AF65-F5344CB8AC3E}">
        <p14:creationId xmlns:p14="http://schemas.microsoft.com/office/powerpoint/2010/main" val="2191514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3124200" y="1600200"/>
            <a:ext cx="5562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E826EF7-A9A5-C24B-BEE5-FB484C56EE45}" type="datetime1">
              <a:rPr lang="en-US" smtClean="0"/>
              <a:pPr/>
              <a:t>11/19/2019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Picture Placeholder 10"/>
          <p:cNvSpPr>
            <a:spLocks noGrp="1"/>
          </p:cNvSpPr>
          <p:nvPr>
            <p:ph type="pic" sz="quarter" idx="13"/>
          </p:nvPr>
        </p:nvSpPr>
        <p:spPr>
          <a:xfrm>
            <a:off x="457200" y="1600200"/>
            <a:ext cx="2476500" cy="205740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extLst>
      <p:ext uri="{BB962C8B-B14F-4D97-AF65-F5344CB8AC3E}">
        <p14:creationId xmlns:p14="http://schemas.microsoft.com/office/powerpoint/2010/main" val="171103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F2F7F6E-A0A6-DF46-84D3-7BB7124D76F4}" type="datetime1">
              <a:rPr lang="en-US" smtClean="0"/>
              <a:pPr/>
              <a:t>11/19/2019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2" name="Rectangle 11"/>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a:off x="5576" y="0"/>
            <a:ext cx="9138424" cy="45719"/>
          </a:xfrm>
          <a:prstGeom prst="rect">
            <a:avLst/>
          </a:prstGeom>
        </p:spPr>
      </p:pic>
    </p:spTree>
    <p:extLst>
      <p:ext uri="{BB962C8B-B14F-4D97-AF65-F5344CB8AC3E}">
        <p14:creationId xmlns:p14="http://schemas.microsoft.com/office/powerpoint/2010/main" val="1332791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A537340-58AA-0046-BC04-9325A144B8BC}" type="datetime1">
              <a:rPr lang="en-US" smtClean="0"/>
              <a:pPr/>
              <a:t>11/19/2019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11"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4" name="Rectangle 13"/>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division-bar-title.jpg"/>
          <p:cNvPicPr>
            <a:picLocks noChangeAspect="1"/>
          </p:cNvPicPr>
          <p:nvPr userDrawn="1"/>
        </p:nvPicPr>
        <p:blipFill>
          <a:blip r:embed="rId2"/>
          <a:stretch>
            <a:fillRect/>
          </a:stretch>
        </p:blipFill>
        <p:spPr>
          <a:xfrm>
            <a:off x="5576" y="0"/>
            <a:ext cx="9138424" cy="45719"/>
          </a:xfrm>
          <a:prstGeom prst="rect">
            <a:avLst/>
          </a:prstGeom>
        </p:spPr>
      </p:pic>
    </p:spTree>
    <p:extLst>
      <p:ext uri="{BB962C8B-B14F-4D97-AF65-F5344CB8AC3E}">
        <p14:creationId xmlns:p14="http://schemas.microsoft.com/office/powerpoint/2010/main" val="227362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E24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457200" y="2768600"/>
            <a:ext cx="8229600" cy="8001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Title of Break Page</a:t>
            </a:r>
          </a:p>
        </p:txBody>
      </p:sp>
      <p:sp>
        <p:nvSpPr>
          <p:cNvPr id="9" name="Text Placeholder 8"/>
          <p:cNvSpPr>
            <a:spLocks noGrp="1"/>
          </p:cNvSpPr>
          <p:nvPr>
            <p:ph type="body" sz="quarter" idx="11" hasCustomPrompt="1"/>
          </p:nvPr>
        </p:nvSpPr>
        <p:spPr>
          <a:xfrm>
            <a:off x="457200" y="3568700"/>
            <a:ext cx="8229600" cy="431800"/>
          </a:xfrm>
        </p:spPr>
        <p:txBody>
          <a:bodyPr>
            <a:noAutofit/>
          </a:bodyPr>
          <a:lstStyle>
            <a:lvl1pPr algn="ctr">
              <a:buNone/>
              <a:defRPr sz="1800" baseline="0">
                <a:solidFill>
                  <a:srgbClr val="FFFFFF"/>
                </a:solidFill>
                <a:latin typeface="Arial" panose="020B0604020202020204" pitchFamily="34" charset="0"/>
                <a:cs typeface="Arial" panose="020B0604020202020204"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Sub-title / Information</a:t>
            </a:r>
          </a:p>
        </p:txBody>
      </p:sp>
    </p:spTree>
    <p:extLst>
      <p:ext uri="{BB962C8B-B14F-4D97-AF65-F5344CB8AC3E}">
        <p14:creationId xmlns:p14="http://schemas.microsoft.com/office/powerpoint/2010/main" val="210522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0E1F19F-B836-0A41-B13D-6AF57A014C91}" type="datetime1">
              <a:rPr lang="en-US" smtClean="0"/>
              <a:pPr/>
              <a:t>11/19/2019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extLst>
      <p:ext uri="{BB962C8B-B14F-4D97-AF65-F5344CB8AC3E}">
        <p14:creationId xmlns:p14="http://schemas.microsoft.com/office/powerpoint/2010/main" val="1668256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3579C09-226C-134E-B508-14070D25F08E}" type="datetime1">
              <a:rPr lang="en-US" smtClean="0"/>
              <a:pPr/>
              <a:t>11/19/2019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ivision-bar-title.jpg"/>
          <p:cNvPicPr>
            <a:picLocks noChangeAspect="1"/>
          </p:cNvPicPr>
          <p:nvPr userDrawn="1"/>
        </p:nvPicPr>
        <p:blipFill>
          <a:blip r:embed="rId2"/>
          <a:stretch>
            <a:fillRect/>
          </a:stretch>
        </p:blipFill>
        <p:spPr>
          <a:xfrm>
            <a:off x="5576" y="0"/>
            <a:ext cx="9138424" cy="45719"/>
          </a:xfrm>
          <a:prstGeom prst="rect">
            <a:avLst/>
          </a:prstGeom>
        </p:spPr>
      </p:pic>
    </p:spTree>
    <p:extLst>
      <p:ext uri="{BB962C8B-B14F-4D97-AF65-F5344CB8AC3E}">
        <p14:creationId xmlns:p14="http://schemas.microsoft.com/office/powerpoint/2010/main" val="122747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3759200" y="2298700"/>
            <a:ext cx="5384800" cy="4559300"/>
          </a:xfrm>
          <a:prstGeom prst="rect">
            <a:avLst/>
          </a:prstGeom>
        </p:spPr>
      </p:pic>
      <p:sp>
        <p:nvSpPr>
          <p:cNvPr id="14" name="TextBox 13"/>
          <p:cNvSpPr txBox="1"/>
          <p:nvPr userDrawn="1"/>
        </p:nvSpPr>
        <p:spPr>
          <a:xfrm>
            <a:off x="1928812" y="2649340"/>
            <a:ext cx="3898901" cy="307777"/>
          </a:xfrm>
          <a:prstGeom prst="rect">
            <a:avLst/>
          </a:prstGeom>
          <a:noFill/>
        </p:spPr>
        <p:txBody>
          <a:bodyPr wrap="square" rtlCol="0">
            <a:spAutoFit/>
          </a:bodyPr>
          <a:lstStyle/>
          <a:p>
            <a:pPr algn="l"/>
            <a:r>
              <a:rPr lang="en-US" sz="1400" dirty="0">
                <a:solidFill>
                  <a:srgbClr val="5A5B5C"/>
                </a:solidFill>
                <a:latin typeface="Arial" panose="020B0604020202020204" pitchFamily="34" charset="0"/>
                <a:cs typeface="Arial" panose="020B0604020202020204" pitchFamily="34" charset="0"/>
              </a:rPr>
              <a:t>Human</a:t>
            </a:r>
            <a:r>
              <a:rPr lang="en-US" sz="1400" baseline="0" dirty="0">
                <a:solidFill>
                  <a:srgbClr val="5A5B5C"/>
                </a:solidFill>
                <a:latin typeface="Arial" panose="020B0604020202020204" pitchFamily="34" charset="0"/>
                <a:cs typeface="Arial" panose="020B0604020202020204" pitchFamily="34" charset="0"/>
              </a:rPr>
              <a:t> Resources Administration</a:t>
            </a:r>
            <a:endParaRPr lang="en-US" sz="1400" dirty="0">
              <a:solidFill>
                <a:srgbClr val="5A5B5C"/>
              </a:solidFill>
              <a:latin typeface="Arial" panose="020B0604020202020204" pitchFamily="34" charset="0"/>
              <a:cs typeface="Arial" panose="020B0604020202020204" pitchFamily="34" charset="0"/>
            </a:endParaRPr>
          </a:p>
        </p:txBody>
      </p:sp>
      <p:sp>
        <p:nvSpPr>
          <p:cNvPr id="15" name="Title 14"/>
          <p:cNvSpPr>
            <a:spLocks noGrp="1"/>
          </p:cNvSpPr>
          <p:nvPr>
            <p:ph type="title" hasCustomPrompt="1"/>
          </p:nvPr>
        </p:nvSpPr>
        <p:spPr>
          <a:xfrm>
            <a:off x="1928812" y="3269820"/>
            <a:ext cx="6477000" cy="527480"/>
          </a:xfrm>
        </p:spPr>
        <p:txBody>
          <a:bodyPr/>
          <a:lstStyle>
            <a:lvl1pPr algn="l">
              <a:defRPr>
                <a:latin typeface="Arial" panose="020B0604020202020204" pitchFamily="34" charset="0"/>
                <a:cs typeface="Arial" panose="020B0604020202020204" pitchFamily="34" charset="0"/>
              </a:defRPr>
            </a:lvl1pPr>
          </a:lstStyle>
          <a:p>
            <a:r>
              <a:rPr lang="en-US" dirty="0"/>
              <a:t>1.800.555.555</a:t>
            </a:r>
          </a:p>
        </p:txBody>
      </p:sp>
      <p:sp>
        <p:nvSpPr>
          <p:cNvPr id="17" name="Text Placeholder 16"/>
          <p:cNvSpPr>
            <a:spLocks noGrp="1"/>
          </p:cNvSpPr>
          <p:nvPr>
            <p:ph type="body" sz="quarter" idx="13" hasCustomPrompt="1"/>
          </p:nvPr>
        </p:nvSpPr>
        <p:spPr>
          <a:xfrm>
            <a:off x="1801813" y="3797300"/>
            <a:ext cx="3024187" cy="520700"/>
          </a:xfrm>
        </p:spPr>
        <p:txBody>
          <a:bodyPr/>
          <a:lstStyle>
            <a:lvl1pPr>
              <a:buNone/>
              <a:defRPr>
                <a:latin typeface="Arial" panose="020B0604020202020204" pitchFamily="34" charset="0"/>
                <a:cs typeface="Arial" panose="020B0604020202020204" pitchFamily="34" charset="0"/>
              </a:defRPr>
            </a:lvl1pPr>
          </a:lstStyle>
          <a:p>
            <a:pPr lvl="0"/>
            <a:r>
              <a:rPr lang="en-US" dirty="0" err="1"/>
              <a:t>www.doas.ga.gov</a:t>
            </a:r>
            <a:endParaRPr lang="en-US" dirty="0"/>
          </a:p>
        </p:txBody>
      </p:sp>
      <p:pic>
        <p:nvPicPr>
          <p:cNvPr id="7" name="Picture 6" descr="DOAS Logo.jpg"/>
          <p:cNvPicPr>
            <a:picLocks noChangeAspect="1"/>
          </p:cNvPicPr>
          <p:nvPr userDrawn="1"/>
        </p:nvPicPr>
        <p:blipFill>
          <a:blip r:embed="rId3"/>
          <a:stretch>
            <a:fillRect/>
          </a:stretch>
        </p:blipFill>
        <p:spPr>
          <a:xfrm>
            <a:off x="457200" y="2368327"/>
            <a:ext cx="1511300" cy="1511300"/>
          </a:xfrm>
          <a:prstGeom prst="rect">
            <a:avLst/>
          </a:prstGeom>
        </p:spPr>
      </p:pic>
      <p:pic>
        <p:nvPicPr>
          <p:cNvPr id="10" name="Picture 9" descr="division-bar-title.jpg"/>
          <p:cNvPicPr>
            <a:picLocks noChangeAspect="1"/>
          </p:cNvPicPr>
          <p:nvPr userDrawn="1"/>
        </p:nvPicPr>
        <p:blipFill>
          <a:blip r:embed="rId4"/>
          <a:stretch>
            <a:fillRect/>
          </a:stretch>
        </p:blipFill>
        <p:spPr>
          <a:xfrm>
            <a:off x="1968500" y="3130584"/>
            <a:ext cx="7175500" cy="45719"/>
          </a:xfrm>
          <a:prstGeom prst="rect">
            <a:avLst/>
          </a:prstGeom>
        </p:spPr>
      </p:pic>
    </p:spTree>
    <p:extLst>
      <p:ext uri="{BB962C8B-B14F-4D97-AF65-F5344CB8AC3E}">
        <p14:creationId xmlns:p14="http://schemas.microsoft.com/office/powerpoint/2010/main" val="152794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descr="division-bar-title.jpg"/>
          <p:cNvPicPr>
            <a:picLocks noChangeAspect="1"/>
          </p:cNvPicPr>
          <p:nvPr userDrawn="1"/>
        </p:nvPicPr>
        <p:blipFill>
          <a:blip r:embed="rId2"/>
          <a:stretch>
            <a:fillRect/>
          </a:stretch>
        </p:blipFill>
        <p:spPr>
          <a:xfrm>
            <a:off x="4524376" y="2517775"/>
            <a:ext cx="3810000" cy="76200"/>
          </a:xfrm>
          <a:prstGeom prst="rect">
            <a:avLst/>
          </a:prstGeom>
        </p:spPr>
      </p:pic>
      <p:pic>
        <p:nvPicPr>
          <p:cNvPr id="15" name="Picture 14" descr="division-bar-footer.jpg"/>
          <p:cNvPicPr>
            <a:picLocks noChangeAspect="1"/>
          </p:cNvPicPr>
          <p:nvPr userDrawn="1"/>
        </p:nvPicPr>
        <p:blipFill>
          <a:blip r:embed="rId3"/>
          <a:stretch>
            <a:fillRect/>
          </a:stretch>
        </p:blipFill>
        <p:spPr>
          <a:xfrm>
            <a:off x="0" y="6800789"/>
            <a:ext cx="9151938" cy="69911"/>
          </a:xfrm>
          <a:prstGeom prst="rect">
            <a:avLst/>
          </a:prstGeom>
        </p:spPr>
      </p:pic>
      <p:sp>
        <p:nvSpPr>
          <p:cNvPr id="18" name="Text Placeholder 17"/>
          <p:cNvSpPr>
            <a:spLocks noGrp="1"/>
          </p:cNvSpPr>
          <p:nvPr>
            <p:ph type="body" sz="quarter" idx="10" hasCustomPrompt="1"/>
          </p:nvPr>
        </p:nvSpPr>
        <p:spPr>
          <a:xfrm>
            <a:off x="4416425" y="3162300"/>
            <a:ext cx="3995738" cy="406400"/>
          </a:xfrm>
        </p:spPr>
        <p:txBody>
          <a:bodyPr anchor="t"/>
          <a:lstStyle>
            <a:lvl1pPr algn="r">
              <a:buNone/>
              <a:defRPr sz="1400"/>
            </a:lvl1pPr>
          </a:lstStyle>
          <a:p>
            <a:pPr lvl="0"/>
            <a:r>
              <a:rPr lang="en-US" sz="1800" dirty="0">
                <a:solidFill>
                  <a:srgbClr val="897865"/>
                </a:solidFill>
                <a:latin typeface="Helvetica"/>
                <a:cs typeface="Helvetica"/>
              </a:rPr>
              <a:t>May 18, 2039</a:t>
            </a:r>
            <a:endParaRPr lang="en-US" dirty="0"/>
          </a:p>
        </p:txBody>
      </p:sp>
      <p:sp>
        <p:nvSpPr>
          <p:cNvPr id="19" name="Title 18"/>
          <p:cNvSpPr>
            <a:spLocks noGrp="1"/>
          </p:cNvSpPr>
          <p:nvPr>
            <p:ph type="title" hasCustomPrompt="1"/>
          </p:nvPr>
        </p:nvSpPr>
        <p:spPr>
          <a:xfrm>
            <a:off x="457200" y="2593975"/>
            <a:ext cx="7954963" cy="542925"/>
          </a:xfrm>
        </p:spPr>
        <p:txBody>
          <a:bodyPr anchor="t"/>
          <a:lstStyle>
            <a:lvl1pPr algn="r">
              <a:defRPr/>
            </a:lvl1pPr>
          </a:lstStyle>
          <a:p>
            <a:r>
              <a:rPr lang="en-US" sz="3000" dirty="0">
                <a:solidFill>
                  <a:srgbClr val="897865"/>
                </a:solidFill>
                <a:latin typeface="Helvetica"/>
                <a:cs typeface="Helvetica"/>
              </a:rPr>
              <a:t>Title of Presentation</a:t>
            </a:r>
            <a:br>
              <a:rPr lang="en-US" sz="1800" dirty="0">
                <a:solidFill>
                  <a:srgbClr val="897865"/>
                </a:solidFill>
                <a:latin typeface="Helvetica"/>
                <a:cs typeface="Helvetica"/>
              </a:rPr>
            </a:br>
            <a:endParaRPr lang="en-US" dirty="0"/>
          </a:p>
        </p:txBody>
      </p:sp>
      <p:pic>
        <p:nvPicPr>
          <p:cNvPr id="11" name="Picture 10" descr="DOAS Logo.jpg"/>
          <p:cNvPicPr>
            <a:picLocks noChangeAspect="1"/>
          </p:cNvPicPr>
          <p:nvPr userDrawn="1"/>
        </p:nvPicPr>
        <p:blipFill>
          <a:blip r:embed="rId4"/>
          <a:stretch>
            <a:fillRect/>
          </a:stretch>
        </p:blipFill>
        <p:spPr>
          <a:xfrm>
            <a:off x="457200" y="182132"/>
            <a:ext cx="1511300" cy="1511300"/>
          </a:xfrm>
          <a:prstGeom prst="rect">
            <a:avLst/>
          </a:prstGeom>
        </p:spPr>
      </p:pic>
      <p:sp>
        <p:nvSpPr>
          <p:cNvPr id="13" name="Text Placeholder 17"/>
          <p:cNvSpPr>
            <a:spLocks noGrp="1"/>
          </p:cNvSpPr>
          <p:nvPr>
            <p:ph type="body" sz="quarter" idx="11" hasCustomPrompt="1"/>
          </p:nvPr>
        </p:nvSpPr>
        <p:spPr>
          <a:xfrm>
            <a:off x="4398968" y="2070101"/>
            <a:ext cx="3995738" cy="371474"/>
          </a:xfrm>
        </p:spPr>
        <p:txBody>
          <a:bodyPr anchor="t">
            <a:normAutofit/>
          </a:bodyPr>
          <a:lstStyle>
            <a:lvl1pPr algn="r">
              <a:buNone/>
              <a:defRPr sz="1400" baseline="0">
                <a:solidFill>
                  <a:schemeClr val="tx1">
                    <a:lumMod val="50000"/>
                    <a:lumOff val="50000"/>
                  </a:schemeClr>
                </a:solidFill>
              </a:defRPr>
            </a:lvl1pPr>
          </a:lstStyle>
          <a:p>
            <a:pPr algn="r"/>
            <a:r>
              <a:rPr lang="en-US" sz="1400" dirty="0">
                <a:solidFill>
                  <a:srgbClr val="5A5B5C"/>
                </a:solidFill>
                <a:latin typeface="Helvetica"/>
                <a:cs typeface="Helvetica"/>
              </a:rPr>
              <a:t>Human Resources Administration</a:t>
            </a:r>
          </a:p>
        </p:txBody>
      </p:sp>
    </p:spTree>
    <p:extLst>
      <p:ext uri="{BB962C8B-B14F-4D97-AF65-F5344CB8AC3E}">
        <p14:creationId xmlns:p14="http://schemas.microsoft.com/office/powerpoint/2010/main" val="172320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8EC31-2261-5D4C-9B64-60AA258A7DCD}" type="datetime1">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descr="division-bar-footer.jpg"/>
          <p:cNvPicPr>
            <a:picLocks noChangeAspect="1"/>
          </p:cNvPicPr>
          <p:nvPr userDrawn="1"/>
        </p:nvPicPr>
        <p:blipFill>
          <a:blip r:embed="rId2"/>
          <a:stretch>
            <a:fillRect/>
          </a:stretch>
        </p:blipFill>
        <p:spPr>
          <a:xfrm>
            <a:off x="0" y="0"/>
            <a:ext cx="9151938" cy="69911"/>
          </a:xfrm>
          <a:prstGeom prst="rect">
            <a:avLst/>
          </a:prstGeom>
        </p:spPr>
      </p:pic>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a:cs typeface="Helvetica"/>
              </a:defRPr>
            </a:lvl1pPr>
          </a:lstStyle>
          <a:p>
            <a:fld id="{CCE7EACD-A346-A34B-BBAF-EF458C812BA9}" type="slidenum">
              <a:rPr lang="en-US" smtClean="0"/>
              <a:pPr/>
              <a:t>‹#›</a:t>
            </a:fld>
            <a:endParaRPr lang="en-US" dirty="0"/>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7322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3124200" y="1600200"/>
            <a:ext cx="5562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5E826EF7-A9A5-C24B-BEE5-FB484C56EE45}" type="datetime1">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E7EACD-A346-A34B-BBAF-EF458C812BA9}" type="slidenum">
              <a:rPr lang="en-US" smtClean="0"/>
              <a:pPr/>
              <a:t>‹#›</a:t>
            </a:fld>
            <a:endParaRPr lang="en-US" dirty="0"/>
          </a:p>
        </p:txBody>
      </p:sp>
      <p:pic>
        <p:nvPicPr>
          <p:cNvPr id="9" name="Picture 8" descr="division-bar-footer.jpg"/>
          <p:cNvPicPr>
            <a:picLocks noChangeAspect="1"/>
          </p:cNvPicPr>
          <p:nvPr userDrawn="1"/>
        </p:nvPicPr>
        <p:blipFill>
          <a:blip r:embed="rId2"/>
          <a:stretch>
            <a:fillRect/>
          </a:stretch>
        </p:blipFill>
        <p:spPr>
          <a:xfrm>
            <a:off x="0" y="0"/>
            <a:ext cx="9151938" cy="69911"/>
          </a:xfrm>
          <a:prstGeom prst="rect">
            <a:avLst/>
          </a:prstGeom>
        </p:spPr>
      </p:pic>
      <p:sp>
        <p:nvSpPr>
          <p:cNvPr id="11" name="Picture Placeholder 10"/>
          <p:cNvSpPr>
            <a:spLocks noGrp="1"/>
          </p:cNvSpPr>
          <p:nvPr>
            <p:ph type="pic" sz="quarter" idx="13"/>
          </p:nvPr>
        </p:nvSpPr>
        <p:spPr>
          <a:xfrm>
            <a:off x="457200" y="1600200"/>
            <a:ext cx="2476500" cy="2057400"/>
          </a:xfrm>
        </p:spPr>
        <p:txBody>
          <a:bodyPr/>
          <a:lstStyle/>
          <a:p>
            <a:endParaRPr lang="en-US" dirty="0"/>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51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F7F6E-A0A6-DF46-84D3-7BB7124D76F4}" type="datetime1">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a:cs typeface="Helvetica"/>
              </a:defRPr>
            </a:lvl1pPr>
          </a:lstStyle>
          <a:p>
            <a:fld id="{CCE7EACD-A346-A34B-BBAF-EF458C812BA9}" type="slidenum">
              <a:rPr lang="en-US" smtClean="0"/>
              <a:pPr/>
              <a:t>‹#›</a:t>
            </a:fld>
            <a:endParaRPr lang="en-US" dirty="0"/>
          </a:p>
        </p:txBody>
      </p:sp>
      <p:pic>
        <p:nvPicPr>
          <p:cNvPr id="11" name="Picture 10" descr="division-bar-footer.jpg"/>
          <p:cNvPicPr>
            <a:picLocks noChangeAspect="1"/>
          </p:cNvPicPr>
          <p:nvPr userDrawn="1"/>
        </p:nvPicPr>
        <p:blipFill>
          <a:blip r:embed="rId2"/>
          <a:stretch>
            <a:fillRect/>
          </a:stretch>
        </p:blipFill>
        <p:spPr>
          <a:xfrm>
            <a:off x="0" y="0"/>
            <a:ext cx="9151938" cy="69911"/>
          </a:xfrm>
          <a:prstGeom prst="rect">
            <a:avLst/>
          </a:prstGeom>
        </p:spPr>
      </p:pic>
      <p:sp>
        <p:nvSpPr>
          <p:cNvPr id="12" name="Rectangle 11"/>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29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each-bg.jpg"/>
          <p:cNvPicPr>
            <a:picLocks noChangeAspect="1"/>
          </p:cNvPicPr>
          <p:nvPr userDrawn="1"/>
        </p:nvPicPr>
        <p:blipFill>
          <a:blip r:embed="rId2"/>
          <a:stretch>
            <a:fillRect/>
          </a:stretch>
        </p:blipFill>
        <p:spPr>
          <a:xfrm>
            <a:off x="3759200" y="2298700"/>
            <a:ext cx="5384800" cy="45593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537340-58AA-0046-BC04-9325A144B8BC}" type="datetime1">
              <a:rPr lang="en-US" smtClean="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a:cs typeface="Helvetica"/>
              </a:defRPr>
            </a:lvl1pPr>
          </a:lstStyle>
          <a:p>
            <a:fld id="{CCE7EACD-A346-A34B-BBAF-EF458C812BA9}" type="slidenum">
              <a:rPr lang="en-US" smtClean="0"/>
              <a:pPr/>
              <a:t>‹#›</a:t>
            </a:fld>
            <a:endParaRPr lang="en-US" dirty="0"/>
          </a:p>
        </p:txBody>
      </p:sp>
      <p:pic>
        <p:nvPicPr>
          <p:cNvPr id="13" name="Picture 12" descr="division-bar-footer.jpg"/>
          <p:cNvPicPr>
            <a:picLocks noChangeAspect="1"/>
          </p:cNvPicPr>
          <p:nvPr userDrawn="1"/>
        </p:nvPicPr>
        <p:blipFill>
          <a:blip r:embed="rId3"/>
          <a:stretch>
            <a:fillRect/>
          </a:stretch>
        </p:blipFill>
        <p:spPr>
          <a:xfrm>
            <a:off x="0" y="0"/>
            <a:ext cx="9151938" cy="69911"/>
          </a:xfrm>
          <a:prstGeom prst="rect">
            <a:avLst/>
          </a:prstGeom>
        </p:spPr>
      </p:pic>
      <p:sp>
        <p:nvSpPr>
          <p:cNvPr id="14" name="Rectangle 13"/>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9174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E24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457200" y="2768600"/>
            <a:ext cx="8229600" cy="800100"/>
          </a:xfrm>
        </p:spPr>
        <p:txBody>
          <a:bodyPr/>
          <a:lstStyle>
            <a:lvl1pPr>
              <a:defRPr>
                <a:solidFill>
                  <a:schemeClr val="bg1"/>
                </a:solidFill>
              </a:defRPr>
            </a:lvl1pPr>
          </a:lstStyle>
          <a:p>
            <a:r>
              <a:rPr lang="en-US" dirty="0"/>
              <a:t>Title of Break Page</a:t>
            </a:r>
          </a:p>
        </p:txBody>
      </p:sp>
      <p:sp>
        <p:nvSpPr>
          <p:cNvPr id="9" name="Text Placeholder 8"/>
          <p:cNvSpPr>
            <a:spLocks noGrp="1"/>
          </p:cNvSpPr>
          <p:nvPr>
            <p:ph type="body" sz="quarter" idx="11" hasCustomPrompt="1"/>
          </p:nvPr>
        </p:nvSpPr>
        <p:spPr>
          <a:xfrm>
            <a:off x="457200" y="3568700"/>
            <a:ext cx="8229600" cy="431800"/>
          </a:xfrm>
        </p:spPr>
        <p:txBody>
          <a:bodyPr>
            <a:noAutofit/>
          </a:bodyPr>
          <a:lstStyle>
            <a:lvl1pPr algn="ctr">
              <a:buNone/>
              <a:defRPr sz="1800" baseline="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Sub-title / Information</a:t>
            </a:r>
          </a:p>
        </p:txBody>
      </p:sp>
    </p:spTree>
    <p:extLst>
      <p:ext uri="{BB962C8B-B14F-4D97-AF65-F5344CB8AC3E}">
        <p14:creationId xmlns:p14="http://schemas.microsoft.com/office/powerpoint/2010/main" val="1464952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i="0">
                <a:latin typeface="Helvetica"/>
                <a:cs typeface="Helvetica"/>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0E1F19F-B836-0A41-B13D-6AF57A014C91}" type="datetime1">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a:cs typeface="Helvetica"/>
              </a:defRPr>
            </a:lvl1pPr>
          </a:lstStyle>
          <a:p>
            <a:fld id="{CCE7EACD-A346-A34B-BBAF-EF458C812BA9}" type="slidenum">
              <a:rPr lang="en-US" smtClean="0"/>
              <a:pPr/>
              <a:t>‹#›</a:t>
            </a:fld>
            <a:endParaRPr lang="en-US" dirty="0"/>
          </a:p>
        </p:txBody>
      </p:sp>
      <p:pic>
        <p:nvPicPr>
          <p:cNvPr id="10" name="Picture 9" descr="division-bar-footer.jpg"/>
          <p:cNvPicPr>
            <a:picLocks noChangeAspect="1"/>
          </p:cNvPicPr>
          <p:nvPr userDrawn="1"/>
        </p:nvPicPr>
        <p:blipFill>
          <a:blip r:embed="rId2"/>
          <a:stretch>
            <a:fillRect/>
          </a:stretch>
        </p:blipFill>
        <p:spPr>
          <a:xfrm>
            <a:off x="0" y="0"/>
            <a:ext cx="9151938" cy="69911"/>
          </a:xfrm>
          <a:prstGeom prst="rect">
            <a:avLst/>
          </a:prstGeom>
        </p:spPr>
      </p:pic>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0867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i="0">
                <a:latin typeface="Helvetica"/>
                <a:cs typeface="Helvetica"/>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79C09-226C-134E-B508-14070D25F08E}" type="datetime1">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Helvetica"/>
                <a:cs typeface="Helvetica"/>
              </a:defRPr>
            </a:lvl1pPr>
          </a:lstStyle>
          <a:p>
            <a:fld id="{CCE7EACD-A346-A34B-BBAF-EF458C812BA9}" type="slidenum">
              <a:rPr lang="en-US" smtClean="0"/>
              <a:pPr/>
              <a:t>‹#›</a:t>
            </a:fld>
            <a:endParaRPr lang="en-US" dirty="0"/>
          </a:p>
        </p:txBody>
      </p:sp>
      <p:pic>
        <p:nvPicPr>
          <p:cNvPr id="9" name="Picture 8" descr="division-bar-footer.jpg"/>
          <p:cNvPicPr>
            <a:picLocks noChangeAspect="1"/>
          </p:cNvPicPr>
          <p:nvPr userDrawn="1"/>
        </p:nvPicPr>
        <p:blipFill>
          <a:blip r:embed="rId2"/>
          <a:stretch>
            <a:fillRect/>
          </a:stretch>
        </p:blipFill>
        <p:spPr>
          <a:xfrm>
            <a:off x="0" y="0"/>
            <a:ext cx="9151938" cy="69911"/>
          </a:xfrm>
          <a:prstGeom prst="rect">
            <a:avLst/>
          </a:prstGeom>
        </p:spPr>
      </p:pic>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61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1" name="Picture 10" descr="end-bar.jpg"/>
          <p:cNvPicPr>
            <a:picLocks noChangeAspect="1"/>
          </p:cNvPicPr>
          <p:nvPr userDrawn="1"/>
        </p:nvPicPr>
        <p:blipFill>
          <a:blip r:embed="rId2"/>
          <a:stretch>
            <a:fillRect/>
          </a:stretch>
        </p:blipFill>
        <p:spPr>
          <a:xfrm>
            <a:off x="1947767" y="3048223"/>
            <a:ext cx="6439090" cy="75754"/>
          </a:xfrm>
          <a:prstGeom prst="rect">
            <a:avLst/>
          </a:prstGeom>
        </p:spPr>
      </p:pic>
      <p:sp>
        <p:nvSpPr>
          <p:cNvPr id="14" name="TextBox 13"/>
          <p:cNvSpPr txBox="1"/>
          <p:nvPr userDrawn="1"/>
        </p:nvSpPr>
        <p:spPr>
          <a:xfrm>
            <a:off x="1928812" y="2649340"/>
            <a:ext cx="3898901" cy="307777"/>
          </a:xfrm>
          <a:prstGeom prst="rect">
            <a:avLst/>
          </a:prstGeom>
          <a:noFill/>
        </p:spPr>
        <p:txBody>
          <a:bodyPr wrap="square" rtlCol="0">
            <a:spAutoFit/>
          </a:bodyPr>
          <a:lstStyle/>
          <a:p>
            <a:pPr algn="l"/>
            <a:r>
              <a:rPr lang="en-US" sz="1400" dirty="0">
                <a:solidFill>
                  <a:srgbClr val="5A5B5C"/>
                </a:solidFill>
                <a:latin typeface="Helvetica"/>
                <a:cs typeface="Helvetica"/>
              </a:rPr>
              <a:t>Human</a:t>
            </a:r>
            <a:r>
              <a:rPr lang="en-US" sz="1400" baseline="0" dirty="0">
                <a:solidFill>
                  <a:srgbClr val="5A5B5C"/>
                </a:solidFill>
                <a:latin typeface="Helvetica"/>
                <a:cs typeface="Helvetica"/>
              </a:rPr>
              <a:t> Resources Administration</a:t>
            </a:r>
            <a:endParaRPr lang="en-US" sz="1400" dirty="0">
              <a:solidFill>
                <a:srgbClr val="5A5B5C"/>
              </a:solidFill>
              <a:latin typeface="Helvetica"/>
              <a:cs typeface="Helvetica"/>
            </a:endParaRPr>
          </a:p>
        </p:txBody>
      </p:sp>
      <p:sp>
        <p:nvSpPr>
          <p:cNvPr id="15" name="Title 14"/>
          <p:cNvSpPr>
            <a:spLocks noGrp="1"/>
          </p:cNvSpPr>
          <p:nvPr>
            <p:ph type="title" hasCustomPrompt="1"/>
          </p:nvPr>
        </p:nvSpPr>
        <p:spPr>
          <a:xfrm>
            <a:off x="1928812" y="3269820"/>
            <a:ext cx="6477000" cy="527480"/>
          </a:xfrm>
        </p:spPr>
        <p:txBody>
          <a:bodyPr/>
          <a:lstStyle>
            <a:lvl1pPr algn="l">
              <a:defRPr/>
            </a:lvl1pPr>
          </a:lstStyle>
          <a:p>
            <a:r>
              <a:rPr lang="en-US" dirty="0"/>
              <a:t>1.800.555.555</a:t>
            </a:r>
          </a:p>
        </p:txBody>
      </p:sp>
      <p:sp>
        <p:nvSpPr>
          <p:cNvPr id="17" name="Text Placeholder 16"/>
          <p:cNvSpPr>
            <a:spLocks noGrp="1"/>
          </p:cNvSpPr>
          <p:nvPr>
            <p:ph type="body" sz="quarter" idx="13" hasCustomPrompt="1"/>
          </p:nvPr>
        </p:nvSpPr>
        <p:spPr>
          <a:xfrm>
            <a:off x="1801813" y="3797300"/>
            <a:ext cx="3024187" cy="520700"/>
          </a:xfrm>
        </p:spPr>
        <p:txBody>
          <a:bodyPr/>
          <a:lstStyle>
            <a:lvl1pPr>
              <a:buNone/>
              <a:defRPr/>
            </a:lvl1pPr>
          </a:lstStyle>
          <a:p>
            <a:pPr lvl="0"/>
            <a:r>
              <a:rPr lang="en-US" dirty="0" err="1"/>
              <a:t>www.doas.ga.gov</a:t>
            </a:r>
            <a:endParaRPr lang="en-US" dirty="0"/>
          </a:p>
        </p:txBody>
      </p:sp>
      <p:pic>
        <p:nvPicPr>
          <p:cNvPr id="7" name="Picture 6" descr="DOAS Logo.jpg"/>
          <p:cNvPicPr>
            <a:picLocks noChangeAspect="1"/>
          </p:cNvPicPr>
          <p:nvPr userDrawn="1"/>
        </p:nvPicPr>
        <p:blipFill>
          <a:blip r:embed="rId3"/>
          <a:stretch>
            <a:fillRect/>
          </a:stretch>
        </p:blipFill>
        <p:spPr>
          <a:xfrm>
            <a:off x="457200" y="2368327"/>
            <a:ext cx="1511300" cy="1511300"/>
          </a:xfrm>
          <a:prstGeom prst="rect">
            <a:avLst/>
          </a:prstGeom>
        </p:spPr>
      </p:pic>
    </p:spTree>
    <p:extLst>
      <p:ext uri="{BB962C8B-B14F-4D97-AF65-F5344CB8AC3E}">
        <p14:creationId xmlns:p14="http://schemas.microsoft.com/office/powerpoint/2010/main" val="193741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3124200" y="1600200"/>
            <a:ext cx="5562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1" name="Picture Placeholder 10"/>
          <p:cNvSpPr>
            <a:spLocks noGrp="1"/>
          </p:cNvSpPr>
          <p:nvPr>
            <p:ph type="pic" sz="quarter" idx="13"/>
          </p:nvPr>
        </p:nvSpPr>
        <p:spPr>
          <a:xfrm>
            <a:off x="457200" y="1600200"/>
            <a:ext cx="2476500" cy="2057400"/>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 name="Picture 13" descr="Background Slide PMS 37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61" y="584200"/>
            <a:ext cx="9173261" cy="627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812615"/>
            <a:ext cx="9144000" cy="962398"/>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1801906"/>
            <a:ext cx="9143999" cy="80682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lgn="ctr">
              <a:defRPr/>
            </a:lvl1pPr>
          </a:lstStyle>
          <a:p>
            <a:pPr>
              <a:defRPr/>
            </a:pPr>
            <a:fld id="{CA19D5C7-5607-4E05-B8B6-D9D31796C4BC}" type="datetimeFigureOut">
              <a:rPr lang="en-US"/>
              <a:pPr>
                <a:defRPr/>
              </a:pPr>
              <a:t>11/19/2019</a:t>
            </a:fld>
            <a:endParaRPr lang="en-US" dirty="0"/>
          </a:p>
        </p:txBody>
      </p:sp>
      <p:sp>
        <p:nvSpPr>
          <p:cNvPr id="7" name="Footer Placeholder 4"/>
          <p:cNvSpPr>
            <a:spLocks noGrp="1"/>
          </p:cNvSpPr>
          <p:nvPr>
            <p:ph type="ftr" sz="quarter" idx="11"/>
          </p:nvPr>
        </p:nvSpPr>
        <p:spPr>
          <a:xfrm>
            <a:off x="3136900" y="5562600"/>
            <a:ext cx="2895600" cy="365125"/>
          </a:xfrm>
          <a:prstGeom prst="rect">
            <a:avLst/>
          </a:prstGeom>
        </p:spPr>
        <p:txBody>
          <a:bodyPr/>
          <a:lstStyle>
            <a:lvl1pPr algn="ctr">
              <a:defRPr/>
            </a:lvl1pPr>
          </a:lstStyle>
          <a:p>
            <a:pPr>
              <a:defRPr/>
            </a:pPr>
            <a:endParaRPr lang="en-US" dirty="0"/>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lgn="ctr">
              <a:defRPr/>
            </a:lvl1pPr>
          </a:lstStyle>
          <a:p>
            <a:pPr>
              <a:defRPr/>
            </a:pPr>
            <a:fld id="{6FDF9DE0-4E4B-4F3B-B3B1-113D0D1F8D49}" type="slidenum">
              <a:rPr lang="en-US"/>
              <a:pPr>
                <a:defRPr/>
              </a:pPr>
              <a:t>‹#›</a:t>
            </a:fld>
            <a:endParaRPr lang="en-US" dirty="0"/>
          </a:p>
        </p:txBody>
      </p:sp>
      <p:cxnSp>
        <p:nvCxnSpPr>
          <p:cNvPr id="15" name="Straight Connector 14"/>
          <p:cNvCxnSpPr/>
          <p:nvPr userDrawn="1"/>
        </p:nvCxnSpPr>
        <p:spPr>
          <a:xfrm>
            <a:off x="-29261" y="584200"/>
            <a:ext cx="9202522" cy="0"/>
          </a:xfrm>
          <a:prstGeom prst="line">
            <a:avLst/>
          </a:prstGeom>
          <a:ln w="57150">
            <a:solidFill>
              <a:srgbClr val="70126B"/>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a:xfrm>
            <a:off x="7895771" y="1349829"/>
            <a:ext cx="1045029" cy="10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24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246FA8-C4D7-7542-9B86-2252C8E3EE45}" type="datetime1">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E7EACD-A346-A34B-BBAF-EF458C812BA9}" type="slidenum">
              <a:rPr lang="en-US" smtClean="0"/>
              <a:pPr/>
              <a:t>‹#›</a:t>
            </a:fld>
            <a:endParaRPr lang="en-US" dirty="0"/>
          </a:p>
        </p:txBody>
      </p:sp>
    </p:spTree>
    <p:extLst>
      <p:ext uri="{BB962C8B-B14F-4D97-AF65-F5344CB8AC3E}">
        <p14:creationId xmlns:p14="http://schemas.microsoft.com/office/powerpoint/2010/main" val="963325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FD53C-69B0-457D-B6C6-D20BC4AB4408}"/>
              </a:ext>
            </a:extLst>
          </p:cNvPr>
          <p:cNvSpPr>
            <a:spLocks noGrp="1"/>
          </p:cNvSpPr>
          <p:nvPr>
            <p:ph type="dt" sz="half" idx="10"/>
          </p:nvPr>
        </p:nvSpPr>
        <p:spPr/>
        <p:txBody>
          <a:bodyPr/>
          <a:lstStyle/>
          <a:p>
            <a:fld id="{F1246FA8-C4D7-7542-9B86-2252C8E3EE45}" type="datetime1">
              <a:rPr lang="en-US" smtClean="0"/>
              <a:t>11/19/2019</a:t>
            </a:fld>
            <a:endParaRPr lang="en-US" dirty="0"/>
          </a:p>
        </p:txBody>
      </p:sp>
      <p:sp>
        <p:nvSpPr>
          <p:cNvPr id="3" name="Footer Placeholder 2">
            <a:extLst>
              <a:ext uri="{FF2B5EF4-FFF2-40B4-BE49-F238E27FC236}">
                <a16:creationId xmlns:a16="http://schemas.microsoft.com/office/drawing/2014/main" id="{39F5ADAA-1EFE-4493-9DC1-77EB7CEE46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E1BB7F-76CE-4256-9DCC-6376C621CDE1}"/>
              </a:ext>
            </a:extLst>
          </p:cNvPr>
          <p:cNvSpPr>
            <a:spLocks noGrp="1"/>
          </p:cNvSpPr>
          <p:nvPr>
            <p:ph type="sldNum" sz="quarter" idx="12"/>
          </p:nvPr>
        </p:nvSpPr>
        <p:spPr/>
        <p:txBody>
          <a:bodyPr/>
          <a:lstStyle/>
          <a:p>
            <a:fld id="{CCE7EACD-A346-A34B-BBAF-EF458C812BA9}" type="slidenum">
              <a:rPr lang="en-US" smtClean="0"/>
              <a:pPr/>
              <a:t>‹#›</a:t>
            </a:fld>
            <a:endParaRPr lang="en-US" dirty="0"/>
          </a:p>
        </p:txBody>
      </p:sp>
    </p:spTree>
    <p:extLst>
      <p:ext uri="{BB962C8B-B14F-4D97-AF65-F5344CB8AC3E}">
        <p14:creationId xmlns:p14="http://schemas.microsoft.com/office/powerpoint/2010/main" val="211111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B408-ACC8-4D45-BBE9-E966E113299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4BD60A-4A1D-44F0-B061-565C27106F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2AACFE-AD1F-4EF3-8EDF-5BAFA9A267EA}"/>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5" name="Footer Placeholder 4">
            <a:extLst>
              <a:ext uri="{FF2B5EF4-FFF2-40B4-BE49-F238E27FC236}">
                <a16:creationId xmlns:a16="http://schemas.microsoft.com/office/drawing/2014/main" id="{221D5F7B-2506-4673-A6BB-78DE6E7B03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64FEFF-DA8C-4A39-8609-08DA0312D17E}"/>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282223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E6CD-3826-4CB3-A1D5-D0D297E79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E18C6-EDC7-4ADD-A040-11326F7E72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980D6-BEB0-4D22-A619-D758900BD5F9}"/>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5" name="Footer Placeholder 4">
            <a:extLst>
              <a:ext uri="{FF2B5EF4-FFF2-40B4-BE49-F238E27FC236}">
                <a16:creationId xmlns:a16="http://schemas.microsoft.com/office/drawing/2014/main" id="{FA08CB9C-0D80-420E-9352-366B2E56BB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EC0AB9-CE21-4242-BA66-28431E496895}"/>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16520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816C-CA37-4CC7-A7BD-52AA15D6FF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87967D0-0C19-4425-B599-83D8D694EF1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A43FA-BCDC-450B-83E0-A211B0B23543}"/>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5" name="Footer Placeholder 4">
            <a:extLst>
              <a:ext uri="{FF2B5EF4-FFF2-40B4-BE49-F238E27FC236}">
                <a16:creationId xmlns:a16="http://schemas.microsoft.com/office/drawing/2014/main" id="{80FFD765-890F-4C2C-889C-FFBF49D45A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00D102-C3EE-4ABA-A1EE-44E3D2B27DF3}"/>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3517027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FDC-BF2D-461F-890E-84DD2DED5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43539-1F03-4194-A47D-017A041116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92147A-2717-4D65-8615-802692AC427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4EE82-8CA5-4AA9-8124-56EC25B4BE53}"/>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6" name="Footer Placeholder 5">
            <a:extLst>
              <a:ext uri="{FF2B5EF4-FFF2-40B4-BE49-F238E27FC236}">
                <a16:creationId xmlns:a16="http://schemas.microsoft.com/office/drawing/2014/main" id="{E20F9C1F-5ED5-4AB4-9606-BBA31A0647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F4A17-0EF1-4AF2-8A45-8C4E339FB6D0}"/>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1212534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B699-4DDD-4B26-B28E-B450F208389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3D02B-BBE6-4B9C-8DDB-32F923F413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F53BF3-751F-4BBC-8984-9338122A783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5C1877-31B0-491F-AC09-0700EC66B88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474B5-A172-4A03-A552-BA24591182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3D45C-27F1-4B94-BAD5-E6E0AD23E38A}"/>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8" name="Footer Placeholder 7">
            <a:extLst>
              <a:ext uri="{FF2B5EF4-FFF2-40B4-BE49-F238E27FC236}">
                <a16:creationId xmlns:a16="http://schemas.microsoft.com/office/drawing/2014/main" id="{66A8E4B0-7D43-4B0A-A654-4F51F799B0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3B17C6-531D-4885-9030-7CC30D74BBAD}"/>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3596814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9389-4519-40D6-A035-437A3CAE7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BFB174-0EEB-4DFD-A9B8-E09E73334BDF}"/>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4" name="Footer Placeholder 3">
            <a:extLst>
              <a:ext uri="{FF2B5EF4-FFF2-40B4-BE49-F238E27FC236}">
                <a16:creationId xmlns:a16="http://schemas.microsoft.com/office/drawing/2014/main" id="{96F47B10-ADAB-492A-AE5A-9E6A25B1AD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56218B-DE49-4DFC-9ED1-6EB2A6419B0F}"/>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2302341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D62B7-8558-454A-B1E8-F47376C4FF68}"/>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3" name="Footer Placeholder 2">
            <a:extLst>
              <a:ext uri="{FF2B5EF4-FFF2-40B4-BE49-F238E27FC236}">
                <a16:creationId xmlns:a16="http://schemas.microsoft.com/office/drawing/2014/main" id="{0BD791CB-0CEB-49C9-BE63-1FB0D4C964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2334E2-6E4E-4579-A173-DC99972BCBB0}"/>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286104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2" name="Rectangle 11"/>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7FB8-743B-4639-B4DF-4C3EF8B231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778E65-D874-4F28-99E1-A5A65D18B3A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5CB82-2BF2-483B-8695-3776333257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FC531F-83DB-4EF7-B001-4B07163762BA}"/>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6" name="Footer Placeholder 5">
            <a:extLst>
              <a:ext uri="{FF2B5EF4-FFF2-40B4-BE49-F238E27FC236}">
                <a16:creationId xmlns:a16="http://schemas.microsoft.com/office/drawing/2014/main" id="{356F965E-0986-4C05-A914-46B1DEAB9B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402D48-A317-42AD-B8AF-027E01A667F3}"/>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1929243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16CB-B45C-4F86-A735-C650D3E244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39E574-2210-4067-81D2-D8E49941B9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49CD0109-A5FB-43DF-AFE7-80B5C7561E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E92D6F-2C46-4D0B-A59E-B6441D188EBF}"/>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6" name="Footer Placeholder 5">
            <a:extLst>
              <a:ext uri="{FF2B5EF4-FFF2-40B4-BE49-F238E27FC236}">
                <a16:creationId xmlns:a16="http://schemas.microsoft.com/office/drawing/2014/main" id="{74A6BE15-B08C-4241-904B-01207EEEAA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97F2E8-6E48-405A-8BFD-7392342AD130}"/>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3241531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E36A-1602-44A7-9D56-810EF7068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CB21C-9DBC-43C5-921D-AEF4C1289A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2C3CF-670B-4AD8-8713-95F2B7085EA0}"/>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5" name="Footer Placeholder 4">
            <a:extLst>
              <a:ext uri="{FF2B5EF4-FFF2-40B4-BE49-F238E27FC236}">
                <a16:creationId xmlns:a16="http://schemas.microsoft.com/office/drawing/2014/main" id="{44A13235-C890-4B6E-997C-5EC28CB48E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8D8C41-6C10-4ED2-829F-CE16E5EF2C54}"/>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3385354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021AE-7EDD-4256-8470-E3F5DD4370A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7DB50F-BC81-4A27-8F72-FAD7734C1BB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09C9E-B224-4D87-A65C-F3D6DCF752A0}"/>
              </a:ext>
            </a:extLst>
          </p:cNvPr>
          <p:cNvSpPr>
            <a:spLocks noGrp="1"/>
          </p:cNvSpPr>
          <p:nvPr>
            <p:ph type="dt" sz="half" idx="10"/>
          </p:nvPr>
        </p:nvSpPr>
        <p:spPr/>
        <p:txBody>
          <a:bodyPr/>
          <a:lstStyle/>
          <a:p>
            <a:fld id="{859AC97D-77E6-4019-AF30-B8D0D2BB6628}" type="datetimeFigureOut">
              <a:rPr lang="en-US" smtClean="0"/>
              <a:t>11/19/2019</a:t>
            </a:fld>
            <a:endParaRPr lang="en-US" dirty="0"/>
          </a:p>
        </p:txBody>
      </p:sp>
      <p:sp>
        <p:nvSpPr>
          <p:cNvPr id="5" name="Footer Placeholder 4">
            <a:extLst>
              <a:ext uri="{FF2B5EF4-FFF2-40B4-BE49-F238E27FC236}">
                <a16:creationId xmlns:a16="http://schemas.microsoft.com/office/drawing/2014/main" id="{85DDB284-9BB6-4437-9E32-8CF47124B1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23D12-8FC9-4418-9EE2-BB0677DBB80D}"/>
              </a:ext>
            </a:extLst>
          </p:cNvPr>
          <p:cNvSpPr>
            <a:spLocks noGrp="1"/>
          </p:cNvSpPr>
          <p:nvPr>
            <p:ph type="sldNum" sz="quarter" idx="12"/>
          </p:nvPr>
        </p:nvSpPr>
        <p:spPr/>
        <p:txBody>
          <a:bodyPr/>
          <a:lstStyle/>
          <a:p>
            <a:fld id="{37C8D7F9-1C83-4B60-98FE-A1ADDF46A81A}" type="slidenum">
              <a:rPr lang="en-US" smtClean="0"/>
              <a:t>‹#›</a:t>
            </a:fld>
            <a:endParaRPr lang="en-US" dirty="0"/>
          </a:p>
        </p:txBody>
      </p:sp>
    </p:spTree>
    <p:extLst>
      <p:ext uri="{BB962C8B-B14F-4D97-AF65-F5344CB8AC3E}">
        <p14:creationId xmlns:p14="http://schemas.microsoft.com/office/powerpoint/2010/main" val="39310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4" name="Rectangle 13"/>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9E24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457200" y="2768600"/>
            <a:ext cx="8229600" cy="8001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Title of Break Page</a:t>
            </a:r>
          </a:p>
        </p:txBody>
      </p:sp>
      <p:sp>
        <p:nvSpPr>
          <p:cNvPr id="9" name="Text Placeholder 8"/>
          <p:cNvSpPr>
            <a:spLocks noGrp="1"/>
          </p:cNvSpPr>
          <p:nvPr>
            <p:ph type="body" sz="quarter" idx="11" hasCustomPrompt="1"/>
          </p:nvPr>
        </p:nvSpPr>
        <p:spPr>
          <a:xfrm>
            <a:off x="457200" y="3568700"/>
            <a:ext cx="8229600" cy="431800"/>
          </a:xfrm>
        </p:spPr>
        <p:txBody>
          <a:bodyPr>
            <a:noAutofit/>
          </a:bodyPr>
          <a:lstStyle>
            <a:lvl1pPr algn="ctr">
              <a:buNone/>
              <a:defRPr sz="1800" baseline="0">
                <a:solidFill>
                  <a:srgbClr val="FFFFFF"/>
                </a:solidFill>
                <a:latin typeface="Arial" panose="020B0604020202020204" pitchFamily="34" charset="0"/>
                <a:cs typeface="Arial" panose="020B0604020202020204"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Sub-title / Information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1" name="Rectangle 10"/>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dirty="0"/>
          </a:p>
        </p:txBody>
      </p:sp>
      <p:sp>
        <p:nvSpPr>
          <p:cNvPr id="10" name="Rectangle 9"/>
          <p:cNvSpPr/>
          <p:nvPr userDrawn="1"/>
        </p:nvSpPr>
        <p:spPr>
          <a:xfrm>
            <a:off x="7366000" y="6794500"/>
            <a:ext cx="1320800" cy="63500"/>
          </a:xfrm>
          <a:prstGeom prst="rect">
            <a:avLst/>
          </a:prstGeom>
          <a:solidFill>
            <a:srgbClr val="9E2482"/>
          </a:solidFill>
          <a:ln>
            <a:solidFill>
              <a:srgbClr val="9E24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ivision-bar-title.jpg"/>
          <p:cNvPicPr>
            <a:picLocks noChangeAspect="1"/>
          </p:cNvPicPr>
          <p:nvPr userDrawn="1"/>
        </p:nvPicPr>
        <p:blipFill>
          <a:blip r:embed="rId2"/>
          <a:stretch>
            <a:fillRect/>
          </a:stretch>
        </p:blipFill>
        <p:spPr>
          <a:xfrm>
            <a:off x="5576" y="0"/>
            <a:ext cx="9138424" cy="4571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peach-bg.jpg"/>
          <p:cNvPicPr>
            <a:picLocks noChangeAspect="1"/>
          </p:cNvPicPr>
          <p:nvPr userDrawn="1"/>
        </p:nvPicPr>
        <p:blipFill>
          <a:blip r:embed="rId2"/>
          <a:stretch>
            <a:fillRect/>
          </a:stretch>
        </p:blipFill>
        <p:spPr>
          <a:xfrm>
            <a:off x="3759200" y="2298700"/>
            <a:ext cx="5384800" cy="4559300"/>
          </a:xfrm>
          <a:prstGeom prst="rect">
            <a:avLst/>
          </a:prstGeom>
        </p:spPr>
      </p:pic>
      <p:sp>
        <p:nvSpPr>
          <p:cNvPr id="14" name="TextBox 13"/>
          <p:cNvSpPr txBox="1"/>
          <p:nvPr userDrawn="1"/>
        </p:nvSpPr>
        <p:spPr>
          <a:xfrm>
            <a:off x="1928812" y="2649340"/>
            <a:ext cx="3898901" cy="307777"/>
          </a:xfrm>
          <a:prstGeom prst="rect">
            <a:avLst/>
          </a:prstGeom>
          <a:noFill/>
        </p:spPr>
        <p:txBody>
          <a:bodyPr wrap="square" rtlCol="0">
            <a:spAutoFit/>
          </a:bodyPr>
          <a:lstStyle/>
          <a:p>
            <a:pPr algn="l"/>
            <a:r>
              <a:rPr lang="en-US" sz="1400" dirty="0">
                <a:solidFill>
                  <a:srgbClr val="5A5B5C"/>
                </a:solidFill>
                <a:latin typeface="Arial" panose="020B0604020202020204" pitchFamily="34" charset="0"/>
                <a:cs typeface="Arial" panose="020B0604020202020204" pitchFamily="34" charset="0"/>
              </a:rPr>
              <a:t>Human</a:t>
            </a:r>
            <a:r>
              <a:rPr lang="en-US" sz="1400" baseline="0" dirty="0">
                <a:solidFill>
                  <a:srgbClr val="5A5B5C"/>
                </a:solidFill>
                <a:latin typeface="Arial" panose="020B0604020202020204" pitchFamily="34" charset="0"/>
                <a:cs typeface="Arial" panose="020B0604020202020204" pitchFamily="34" charset="0"/>
              </a:rPr>
              <a:t> Resources Administration</a:t>
            </a:r>
            <a:endParaRPr lang="en-US" sz="1400" dirty="0">
              <a:solidFill>
                <a:srgbClr val="5A5B5C"/>
              </a:solidFill>
              <a:latin typeface="Arial" panose="020B0604020202020204" pitchFamily="34" charset="0"/>
              <a:cs typeface="Arial" panose="020B0604020202020204" pitchFamily="34" charset="0"/>
            </a:endParaRPr>
          </a:p>
        </p:txBody>
      </p:sp>
      <p:sp>
        <p:nvSpPr>
          <p:cNvPr id="15" name="Title 14"/>
          <p:cNvSpPr>
            <a:spLocks noGrp="1"/>
          </p:cNvSpPr>
          <p:nvPr>
            <p:ph type="title" hasCustomPrompt="1"/>
          </p:nvPr>
        </p:nvSpPr>
        <p:spPr>
          <a:xfrm>
            <a:off x="1928812" y="3269820"/>
            <a:ext cx="6477000" cy="527480"/>
          </a:xfrm>
        </p:spPr>
        <p:txBody>
          <a:bodyPr/>
          <a:lstStyle>
            <a:lvl1pPr algn="l">
              <a:defRPr>
                <a:latin typeface="Arial" panose="020B0604020202020204" pitchFamily="34" charset="0"/>
                <a:cs typeface="Arial" panose="020B0604020202020204" pitchFamily="34" charset="0"/>
              </a:defRPr>
            </a:lvl1pPr>
          </a:lstStyle>
          <a:p>
            <a:r>
              <a:rPr lang="en-US" dirty="0"/>
              <a:t>1.800.555.555</a:t>
            </a:r>
          </a:p>
        </p:txBody>
      </p:sp>
      <p:sp>
        <p:nvSpPr>
          <p:cNvPr id="17" name="Text Placeholder 16"/>
          <p:cNvSpPr>
            <a:spLocks noGrp="1"/>
          </p:cNvSpPr>
          <p:nvPr>
            <p:ph type="body" sz="quarter" idx="13" hasCustomPrompt="1"/>
          </p:nvPr>
        </p:nvSpPr>
        <p:spPr>
          <a:xfrm>
            <a:off x="1801813" y="3797300"/>
            <a:ext cx="3024187" cy="520700"/>
          </a:xfrm>
        </p:spPr>
        <p:txBody>
          <a:bodyPr/>
          <a:lstStyle>
            <a:lvl1pPr>
              <a:buNone/>
              <a:defRPr>
                <a:latin typeface="Arial" panose="020B0604020202020204" pitchFamily="34" charset="0"/>
                <a:cs typeface="Arial" panose="020B0604020202020204" pitchFamily="34" charset="0"/>
              </a:defRPr>
            </a:lvl1pPr>
          </a:lstStyle>
          <a:p>
            <a:pPr lvl="0"/>
            <a:r>
              <a:rPr lang="en-US" dirty="0" err="1"/>
              <a:t>www.doas.ga.gov</a:t>
            </a:r>
            <a:endParaRPr lang="en-US" dirty="0"/>
          </a:p>
        </p:txBody>
      </p:sp>
      <p:pic>
        <p:nvPicPr>
          <p:cNvPr id="7" name="Picture 6" descr="DOAS Logo.jpg"/>
          <p:cNvPicPr>
            <a:picLocks noChangeAspect="1"/>
          </p:cNvPicPr>
          <p:nvPr userDrawn="1"/>
        </p:nvPicPr>
        <p:blipFill>
          <a:blip r:embed="rId3"/>
          <a:stretch>
            <a:fillRect/>
          </a:stretch>
        </p:blipFill>
        <p:spPr>
          <a:xfrm>
            <a:off x="457200" y="2368327"/>
            <a:ext cx="1511300" cy="1511300"/>
          </a:xfrm>
          <a:prstGeom prst="rect">
            <a:avLst/>
          </a:prstGeom>
        </p:spPr>
      </p:pic>
      <p:pic>
        <p:nvPicPr>
          <p:cNvPr id="10" name="Picture 9" descr="division-bar-title.jpg"/>
          <p:cNvPicPr>
            <a:picLocks noChangeAspect="1"/>
          </p:cNvPicPr>
          <p:nvPr userDrawn="1"/>
        </p:nvPicPr>
        <p:blipFill>
          <a:blip r:embed="rId4"/>
          <a:stretch>
            <a:fillRect/>
          </a:stretch>
        </p:blipFill>
        <p:spPr>
          <a:xfrm>
            <a:off x="1968500" y="3130584"/>
            <a:ext cx="7175500" cy="4571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6"/>
          <p:cNvSpPr>
            <a:spLocks noGrp="1"/>
          </p:cNvSpPr>
          <p:nvPr>
            <p:ph type="sldNum" sz="quarter" idx="4"/>
          </p:nvPr>
        </p:nvSpPr>
        <p:spPr>
          <a:xfrm>
            <a:off x="7366000" y="6356350"/>
            <a:ext cx="1320800" cy="365125"/>
          </a:xfrm>
          <a:prstGeom prst="rect">
            <a:avLst/>
          </a:prstGeom>
        </p:spPr>
        <p:txBody>
          <a:bodyPr/>
          <a:lstStyle>
            <a:lvl1pPr algn="ctr">
              <a:defRPr sz="1400" b="0" i="0">
                <a:solidFill>
                  <a:srgbClr val="897865"/>
                </a:solidFill>
                <a:latin typeface="Helvetica"/>
                <a:cs typeface="Helvetica"/>
              </a:defRPr>
            </a:lvl1pPr>
          </a:lstStyle>
          <a:p>
            <a:fld id="{CCE7EACD-A346-A34B-BBAF-EF458C812B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5" r:id="rId6"/>
    <p:sldLayoutId id="2147483656" r:id="rId7"/>
    <p:sldLayoutId id="2147483657" r:id="rId8"/>
    <p:sldLayoutId id="2147483659" r:id="rId9"/>
    <p:sldLayoutId id="2147483661" r:id="rId10"/>
    <p:sldLayoutId id="2147483697" r:id="rId11"/>
  </p:sldLayoutIdLst>
  <p:hf hdr="0" ftr="0" dt="0"/>
  <p:txStyles>
    <p:titleStyle>
      <a:lvl1pPr algn="ctr" defTabSz="457200" rtl="0" eaLnBrk="1" latinLnBrk="0" hangingPunct="1">
        <a:spcBef>
          <a:spcPct val="0"/>
        </a:spcBef>
        <a:buNone/>
        <a:defRPr sz="3000" b="0" i="0" kern="1200">
          <a:solidFill>
            <a:srgbClr val="897865"/>
          </a:solidFill>
          <a:latin typeface="Helvetica"/>
          <a:ea typeface="+mj-ea"/>
          <a:cs typeface="Helvetica"/>
        </a:defRPr>
      </a:lvl1pPr>
    </p:titleStyle>
    <p:body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rgbClr val="897865"/>
          </a:solidFill>
          <a:latin typeface="Helvetica"/>
          <a:ea typeface="+mn-ea"/>
          <a:cs typeface="Helvetica"/>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46FA8-C4D7-7542-9B86-2252C8E3EE45}" type="datetime1">
              <a:rPr lang="en-US" smtClean="0"/>
              <a:t>11/19/2019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6"/>
          <p:cNvSpPr>
            <a:spLocks noGrp="1"/>
          </p:cNvSpPr>
          <p:nvPr>
            <p:ph type="sldNum" sz="quarter" idx="4"/>
          </p:nvPr>
        </p:nvSpPr>
        <p:spPr>
          <a:xfrm>
            <a:off x="7366000" y="6356350"/>
            <a:ext cx="1320800" cy="365125"/>
          </a:xfrm>
          <a:prstGeom prst="rect">
            <a:avLst/>
          </a:prstGeom>
        </p:spPr>
        <p:txBody>
          <a:bodyPr/>
          <a:lstStyle>
            <a:lvl1pPr algn="ctr">
              <a:defRPr sz="1400" b="0" i="0">
                <a:solidFill>
                  <a:srgbClr val="897865"/>
                </a:solidFill>
                <a:latin typeface="Helvetica"/>
                <a:cs typeface="Helvetica"/>
              </a:defRPr>
            </a:lvl1pPr>
          </a:lstStyle>
          <a:p>
            <a:fld id="{CCE7EACD-A346-A34B-BBAF-EF458C812BA9}" type="slidenum">
              <a:rPr lang="en-US" smtClean="0"/>
              <a:pPr/>
              <a:t>‹#›</a:t>
            </a:fld>
            <a:endParaRPr lang="en-US" dirty="0"/>
          </a:p>
        </p:txBody>
      </p:sp>
    </p:spTree>
    <p:extLst>
      <p:ext uri="{BB962C8B-B14F-4D97-AF65-F5344CB8AC3E}">
        <p14:creationId xmlns:p14="http://schemas.microsoft.com/office/powerpoint/2010/main" val="34758535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ctr" defTabSz="457200" rtl="0" eaLnBrk="1" latinLnBrk="0" hangingPunct="1">
        <a:spcBef>
          <a:spcPct val="0"/>
        </a:spcBef>
        <a:buNone/>
        <a:defRPr sz="3000" b="0" i="0" kern="1200">
          <a:solidFill>
            <a:srgbClr val="897865"/>
          </a:solidFill>
          <a:latin typeface="Helvetica"/>
          <a:ea typeface="+mj-ea"/>
          <a:cs typeface="Helvetica"/>
        </a:defRPr>
      </a:lvl1pPr>
    </p:titleStyle>
    <p:body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rgbClr val="897865"/>
          </a:solidFill>
          <a:latin typeface="Helvetica"/>
          <a:ea typeface="+mn-ea"/>
          <a:cs typeface="Helvetica"/>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each-bg.jpg"/>
          <p:cNvPicPr>
            <a:picLocks noChangeAspect="1"/>
          </p:cNvPicPr>
          <p:nvPr userDrawn="1"/>
        </p:nvPicPr>
        <p:blipFill>
          <a:blip r:embed="rId14"/>
          <a:stretch>
            <a:fillRect/>
          </a:stretch>
        </p:blipFill>
        <p:spPr>
          <a:xfrm>
            <a:off x="3759200" y="2298700"/>
            <a:ext cx="5384800" cy="45593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46FA8-C4D7-7542-9B86-2252C8E3EE45}" type="datetime1">
              <a:rPr lang="en-US" smtClean="0"/>
              <a:t>11/19/2019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6"/>
          <p:cNvSpPr>
            <a:spLocks noGrp="1"/>
          </p:cNvSpPr>
          <p:nvPr>
            <p:ph type="sldNum" sz="quarter" idx="4"/>
          </p:nvPr>
        </p:nvSpPr>
        <p:spPr>
          <a:xfrm>
            <a:off x="7366000" y="6356350"/>
            <a:ext cx="1320800" cy="365125"/>
          </a:xfrm>
          <a:prstGeom prst="rect">
            <a:avLst/>
          </a:prstGeom>
        </p:spPr>
        <p:txBody>
          <a:bodyPr/>
          <a:lstStyle>
            <a:lvl1pPr algn="ctr">
              <a:defRPr sz="1400" b="0" i="0">
                <a:solidFill>
                  <a:srgbClr val="897865"/>
                </a:solidFill>
                <a:latin typeface="Helvetica"/>
                <a:cs typeface="Helvetica"/>
              </a:defRPr>
            </a:lvl1pPr>
          </a:lstStyle>
          <a:p>
            <a:fld id="{CCE7EACD-A346-A34B-BBAF-EF458C812BA9}" type="slidenum">
              <a:rPr lang="en-US" smtClean="0"/>
              <a:pPr/>
              <a:t>‹#›</a:t>
            </a:fld>
            <a:endParaRPr lang="en-US" dirty="0"/>
          </a:p>
        </p:txBody>
      </p:sp>
    </p:spTree>
    <p:extLst>
      <p:ext uri="{BB962C8B-B14F-4D97-AF65-F5344CB8AC3E}">
        <p14:creationId xmlns:p14="http://schemas.microsoft.com/office/powerpoint/2010/main" val="8434930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hf hdr="0" ftr="0" dt="0"/>
  <p:txStyles>
    <p:titleStyle>
      <a:lvl1pPr algn="ctr" defTabSz="457200" rtl="0" eaLnBrk="1" latinLnBrk="0" hangingPunct="1">
        <a:spcBef>
          <a:spcPct val="0"/>
        </a:spcBef>
        <a:buNone/>
        <a:defRPr sz="3000" b="0" i="0" kern="1200">
          <a:solidFill>
            <a:srgbClr val="897865"/>
          </a:solidFill>
          <a:latin typeface="Helvetica"/>
          <a:ea typeface="+mj-ea"/>
          <a:cs typeface="Helvetica"/>
        </a:defRPr>
      </a:lvl1pPr>
    </p:titleStyle>
    <p:bodyStyle>
      <a:lvl1pPr marL="342900" indent="-182880" algn="l" defTabSz="457200" rtl="0" eaLnBrk="1" latinLnBrk="0" hangingPunct="1">
        <a:spcBef>
          <a:spcPts val="600"/>
        </a:spcBef>
        <a:spcAft>
          <a:spcPts val="0"/>
        </a:spcAft>
        <a:buClr>
          <a:srgbClr val="9E2482"/>
        </a:buClr>
        <a:buSzPct val="115000"/>
        <a:buFont typeface="Wingdings" charset="2"/>
        <a:buChar char="§"/>
        <a:defRPr sz="1400" b="0" i="0" kern="1200">
          <a:solidFill>
            <a:srgbClr val="897865"/>
          </a:solidFill>
          <a:latin typeface="Helvetica"/>
          <a:ea typeface="+mn-ea"/>
          <a:cs typeface="Helvetica"/>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28D29-C295-48BB-8790-9B3E618368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0E016-BCB9-4085-95BE-2FADFF342A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82291-1B89-4B96-98D3-6C06B604F9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9AC97D-77E6-4019-AF30-B8D0D2BB6628}" type="datetimeFigureOut">
              <a:rPr lang="en-US" smtClean="0"/>
              <a:t>11/19/2019</a:t>
            </a:fld>
            <a:endParaRPr lang="en-US" dirty="0"/>
          </a:p>
        </p:txBody>
      </p:sp>
      <p:sp>
        <p:nvSpPr>
          <p:cNvPr id="5" name="Footer Placeholder 4">
            <a:extLst>
              <a:ext uri="{FF2B5EF4-FFF2-40B4-BE49-F238E27FC236}">
                <a16:creationId xmlns:a16="http://schemas.microsoft.com/office/drawing/2014/main" id="{2F08D850-B684-4501-9726-F9972C8862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845109-C045-406D-8C7D-D8C50D5BBD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C8D7F9-1C83-4B60-98FE-A1ADDF46A81A}" type="slidenum">
              <a:rPr lang="en-US" smtClean="0"/>
              <a:t>‹#›</a:t>
            </a:fld>
            <a:endParaRPr lang="en-US" dirty="0"/>
          </a:p>
        </p:txBody>
      </p:sp>
    </p:spTree>
    <p:extLst>
      <p:ext uri="{BB962C8B-B14F-4D97-AF65-F5344CB8AC3E}">
        <p14:creationId xmlns:p14="http://schemas.microsoft.com/office/powerpoint/2010/main" val="21875387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doas.ga.gov/assets/Human%20Resources%20Administration/FLSA%20Tools/FLSA_Announcement.pdf"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hyperlink" Target="https://doas.ga.gov/assets/Human%20Resources%20Administration/FLSA%20Tools/FLSA_Announcement.pdf"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uhr-analoge-gesicht-blau-zeit-32380/" TargetMode="External"/><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hyperlink" Target="mailto:Hra@doas.ga.gov" TargetMode="External"/><Relationship Id="rId2" Type="http://schemas.openxmlformats.org/officeDocument/2006/relationships/hyperlink" Target="mailto:HCM@sao.ga.gov" TargetMode="Externa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sao.georgia.gov/human-capital-management/human-resources/performance-evaluation-rating-processin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hyperlink" Target="http://team.georgia.gov/hra-newsletter/" TargetMode="External"/><Relationship Id="rId4" Type="http://schemas.openxmlformats.org/officeDocument/2006/relationships/hyperlink" Target="https://gcc01.safelinks.protection.outlook.com/?url=https%3A%2F%2Fwww.surveygizmo.com%2Fs3%2F5319329%2FHR-Community-Meeting-Post-Session-Survey-11-19-19&amp;data=02%7C01%7Clatatia.west%40doas.ga.gov%7C34a1001482f94866e78208d767b50859%7C512da10d071b4b948abc9ec4044d1516%7C0%7C0%7C637091899530630157&amp;sdata=ydicy6cIzRHvtagkugpeZAH6A5Uq9EZ1D7QosRzleZM%3D&amp;reserved=0"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hyperlink" Target="http://www.shrm.org/"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012417" y="2822754"/>
            <a:ext cx="3995738" cy="406400"/>
          </a:xfrm>
        </p:spPr>
        <p:txBody>
          <a:bodyPr/>
          <a:lstStyle/>
          <a:p>
            <a:r>
              <a:rPr lang="en-US" dirty="0">
                <a:solidFill>
                  <a:schemeClr val="bg1"/>
                </a:solidFill>
                <a:latin typeface="Arial" panose="020B0604020202020204" pitchFamily="34" charset="0"/>
                <a:cs typeface="Arial" panose="020B0604020202020204" pitchFamily="34" charset="0"/>
              </a:rPr>
              <a:t>November 19, 2019</a:t>
            </a:r>
          </a:p>
        </p:txBody>
      </p:sp>
      <p:sp>
        <p:nvSpPr>
          <p:cNvPr id="8" name="Title 5"/>
          <p:cNvSpPr>
            <a:spLocks noGrp="1"/>
          </p:cNvSpPr>
          <p:nvPr>
            <p:ph type="title"/>
          </p:nvPr>
        </p:nvSpPr>
        <p:spPr>
          <a:xfrm>
            <a:off x="2291255" y="1127807"/>
            <a:ext cx="6782215" cy="1417588"/>
          </a:xfrm>
        </p:spPr>
        <p:txBody>
          <a:bodyPr anchor="b">
            <a:normAutofit/>
          </a:bodyPr>
          <a:lstStyle/>
          <a:p>
            <a:r>
              <a:rPr lang="en-US" dirty="0">
                <a:solidFill>
                  <a:schemeClr val="bg1"/>
                </a:solidFill>
                <a:latin typeface="Arial" panose="020B0604020202020204" pitchFamily="34" charset="0"/>
                <a:cs typeface="Arial" panose="020B0604020202020204" pitchFamily="34" charset="0"/>
              </a:rPr>
              <a:t>Quarterly HR Community Meeting</a:t>
            </a:r>
          </a:p>
        </p:txBody>
      </p:sp>
      <p:sp>
        <p:nvSpPr>
          <p:cNvPr id="9" name="Text Placeholder 7"/>
          <p:cNvSpPr>
            <a:spLocks noGrp="1"/>
          </p:cNvSpPr>
          <p:nvPr>
            <p:ph type="body" sz="quarter" idx="11"/>
          </p:nvPr>
        </p:nvSpPr>
        <p:spPr>
          <a:xfrm>
            <a:off x="5077732" y="2545395"/>
            <a:ext cx="3995738" cy="371474"/>
          </a:xfrm>
        </p:spPr>
        <p:txBody>
          <a:bodyPr>
            <a:normAutofit/>
          </a:bodyPr>
          <a:lstStyle/>
          <a:p>
            <a:r>
              <a:rPr lang="en-US" dirty="0">
                <a:solidFill>
                  <a:schemeClr val="bg1"/>
                </a:solidFill>
                <a:latin typeface="Arial" panose="020B0604020202020204" pitchFamily="34" charset="0"/>
                <a:cs typeface="Arial" panose="020B0604020202020204" pitchFamily="34" charset="0"/>
              </a:rPr>
              <a:t>Human Resources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p:txBody>
          <a:bodyPr>
            <a:normAutofit/>
          </a:bodyPr>
          <a:lstStyle/>
          <a:p>
            <a:pPr marL="160020" lvl="1" indent="0">
              <a:buClr>
                <a:srgbClr val="9E2482"/>
              </a:buClr>
              <a:buNone/>
            </a:pPr>
            <a:r>
              <a:rPr lang="en-US" sz="3000" dirty="0">
                <a:solidFill>
                  <a:srgbClr val="9E2482"/>
                </a:solidFill>
                <a:latin typeface="Arial" panose="020B0604020202020204" pitchFamily="34" charset="0"/>
                <a:cs typeface="Arial" panose="020B0604020202020204" pitchFamily="34" charset="0"/>
              </a:rPr>
              <a:t>To be exempt from overtime: </a:t>
            </a:r>
            <a:endParaRPr lang="en-US" sz="1000" dirty="0">
              <a:solidFill>
                <a:srgbClr val="9E2482"/>
              </a:solidFill>
              <a:latin typeface="Arial" panose="020B0604020202020204" pitchFamily="34" charset="0"/>
              <a:cs typeface="Arial" panose="020B0604020202020204" pitchFamily="34" charset="0"/>
            </a:endParaRPr>
          </a:p>
          <a:p>
            <a:pPr marL="160020" lvl="1" indent="0">
              <a:buClr>
                <a:srgbClr val="9E2482"/>
              </a:buClr>
              <a:buNone/>
            </a:pPr>
            <a:endParaRPr lang="en-US" sz="3200" dirty="0">
              <a:solidFill>
                <a:srgbClr val="9E2482"/>
              </a:solidFill>
              <a:latin typeface="Arial" panose="020B0604020202020204" pitchFamily="34" charset="0"/>
              <a:cs typeface="Arial" panose="020B0604020202020204" pitchFamily="34" charset="0"/>
            </a:endParaRPr>
          </a:p>
          <a:p>
            <a:pPr marL="160020" lvl="1" indent="0">
              <a:buClr>
                <a:srgbClr val="9E2482"/>
              </a:buClr>
              <a:buNone/>
            </a:pPr>
            <a:endParaRPr lang="en-US" sz="3200" dirty="0">
              <a:solidFill>
                <a:srgbClr val="9E2482"/>
              </a:solidFill>
              <a:latin typeface="Arial" panose="020B0604020202020204" pitchFamily="34" charset="0"/>
              <a:cs typeface="Arial" panose="020B0604020202020204" pitchFamily="34" charset="0"/>
            </a:endParaRPr>
          </a:p>
          <a:p>
            <a:pPr marL="160020" lvl="1" indent="0">
              <a:buClr>
                <a:srgbClr val="9E2482"/>
              </a:buClr>
              <a:buNone/>
            </a:pPr>
            <a:endParaRPr lang="en-US" sz="3200" dirty="0">
              <a:solidFill>
                <a:srgbClr val="9E2482"/>
              </a:solidFill>
              <a:latin typeface="Arial" panose="020B0604020202020204" pitchFamily="34" charset="0"/>
              <a:cs typeface="Arial" panose="020B0604020202020204" pitchFamily="34" charset="0"/>
            </a:endParaRPr>
          </a:p>
          <a:p>
            <a:pPr marL="160020" lvl="1" indent="0">
              <a:buClr>
                <a:srgbClr val="9E2482"/>
              </a:buClr>
              <a:buNone/>
            </a:pPr>
            <a:endParaRPr lang="en-US" sz="3000" i="1" dirty="0">
              <a:solidFill>
                <a:srgbClr val="9E2482"/>
              </a:solidFill>
              <a:latin typeface="Arial" panose="020B0604020202020204" pitchFamily="34" charset="0"/>
              <a:cs typeface="Arial" panose="020B0604020202020204" pitchFamily="34" charset="0"/>
            </a:endParaRPr>
          </a:p>
          <a:p>
            <a:pPr marL="160020" lvl="1" indent="0">
              <a:buClr>
                <a:srgbClr val="9E2482"/>
              </a:buClr>
              <a:buNone/>
            </a:pPr>
            <a:r>
              <a:rPr lang="en-US" sz="3000" i="1" dirty="0">
                <a:solidFill>
                  <a:srgbClr val="9E2482"/>
                </a:solidFill>
                <a:latin typeface="Arial" panose="020B0604020202020204" pitchFamily="34" charset="0"/>
                <a:cs typeface="Arial" panose="020B0604020202020204" pitchFamily="34" charset="0"/>
              </a:rPr>
              <a:t>All three prongs </a:t>
            </a:r>
            <a:r>
              <a:rPr lang="en-US" sz="3000" dirty="0">
                <a:solidFill>
                  <a:srgbClr val="6A6C69"/>
                </a:solidFill>
                <a:latin typeface="Arial" panose="020B0604020202020204" pitchFamily="34" charset="0"/>
                <a:cs typeface="Arial" panose="020B0604020202020204" pitchFamily="34" charset="0"/>
              </a:rPr>
              <a:t>must be met to be exempt from overtime.</a:t>
            </a:r>
          </a:p>
          <a:p>
            <a:pPr marL="160020" indent="0">
              <a:buNone/>
            </a:pPr>
            <a:endParaRPr lang="en-US" dirty="0"/>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5" name="Rectangle 4"/>
          <p:cNvSpPr/>
          <p:nvPr/>
        </p:nvSpPr>
        <p:spPr>
          <a:xfrm>
            <a:off x="1173636" y="2233469"/>
            <a:ext cx="7018256" cy="1792798"/>
          </a:xfrm>
          <a:prstGeom prst="rect">
            <a:avLst/>
          </a:prstGeom>
        </p:spPr>
        <p:txBody>
          <a:bodyPr wrap="square">
            <a:spAutoFit/>
          </a:bodyPr>
          <a:lstStyle/>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Paid on salary basis</a:t>
            </a: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1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Satisfy “duties test”</a:t>
            </a: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1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Meet salary threshold</a:t>
            </a:r>
          </a:p>
        </p:txBody>
      </p:sp>
    </p:spTree>
    <p:extLst>
      <p:ext uri="{BB962C8B-B14F-4D97-AF65-F5344CB8AC3E}">
        <p14:creationId xmlns:p14="http://schemas.microsoft.com/office/powerpoint/2010/main" val="42076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1157756"/>
            <a:ext cx="8229600" cy="4708525"/>
          </a:xfrm>
        </p:spPr>
        <p:txBody>
          <a:bodyPr>
            <a:normAutofit/>
          </a:bodyPr>
          <a:lstStyle/>
          <a:p>
            <a:pPr marL="160020" lvl="1" indent="0">
              <a:buClr>
                <a:srgbClr val="9E2482"/>
              </a:buClr>
              <a:buNone/>
            </a:pPr>
            <a:endParaRPr lang="en-US" sz="2800" b="1" dirty="0">
              <a:solidFill>
                <a:srgbClr val="9E2482"/>
              </a:solidFill>
            </a:endParaRPr>
          </a:p>
          <a:p>
            <a:pPr marL="160020" lvl="1" indent="0">
              <a:buClr>
                <a:srgbClr val="9E2482"/>
              </a:buClr>
              <a:buNone/>
            </a:pPr>
            <a:r>
              <a:rPr lang="en-US" sz="3000" dirty="0">
                <a:solidFill>
                  <a:srgbClr val="9E2482"/>
                </a:solidFill>
                <a:latin typeface="Arial" panose="020B0604020202020204" pitchFamily="34" charset="0"/>
                <a:cs typeface="Arial" panose="020B0604020202020204" pitchFamily="34" charset="0"/>
              </a:rPr>
              <a:t>NOTE:   </a:t>
            </a:r>
          </a:p>
          <a:p>
            <a:pPr marL="160020" lvl="1" indent="0">
              <a:buClr>
                <a:srgbClr val="9E2482"/>
              </a:buClr>
              <a:buNone/>
            </a:pPr>
            <a:r>
              <a:rPr lang="en-US" sz="3000" dirty="0">
                <a:solidFill>
                  <a:srgbClr val="6A6C69"/>
                </a:solidFill>
                <a:latin typeface="Arial" panose="020B0604020202020204" pitchFamily="34" charset="0"/>
                <a:cs typeface="Arial" panose="020B0604020202020204" pitchFamily="34" charset="0"/>
              </a:rPr>
              <a:t>Certain professional employees are not subject to the salary basis or salary threshold.</a:t>
            </a:r>
          </a:p>
          <a:p>
            <a:pPr marL="160020" lvl="1" indent="0">
              <a:buClr>
                <a:srgbClr val="9E2482"/>
              </a:buClr>
              <a:buNone/>
            </a:pPr>
            <a:endParaRPr lang="en-US" sz="3000" dirty="0">
              <a:solidFill>
                <a:srgbClr val="9E2482"/>
              </a:solidFill>
              <a:latin typeface="Arial" panose="020B0604020202020204" pitchFamily="34" charset="0"/>
              <a:cs typeface="Arial" panose="020B0604020202020204" pitchFamily="34" charset="0"/>
            </a:endParaRPr>
          </a:p>
          <a:p>
            <a:pPr marL="160020" lvl="1" indent="0">
              <a:buClr>
                <a:srgbClr val="9E2482"/>
              </a:buClr>
              <a:buNone/>
            </a:pPr>
            <a:r>
              <a:rPr lang="en-US" sz="3000" dirty="0">
                <a:solidFill>
                  <a:srgbClr val="6A6C69"/>
                </a:solidFill>
                <a:latin typeface="Arial" panose="020B0604020202020204" pitchFamily="34" charset="0"/>
                <a:cs typeface="Arial" panose="020B0604020202020204" pitchFamily="34" charset="0"/>
              </a:rPr>
              <a:t>The USDOL receives authority through the FLSA to update the regulations on overtime exemptions. </a:t>
            </a:r>
          </a:p>
          <a:p>
            <a:pPr marL="160020" indent="0">
              <a:buNone/>
            </a:pPr>
            <a:endParaRPr lang="en-US" dirty="0"/>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Tree>
    <p:extLst>
      <p:ext uri="{BB962C8B-B14F-4D97-AF65-F5344CB8AC3E}">
        <p14:creationId xmlns:p14="http://schemas.microsoft.com/office/powerpoint/2010/main" val="248996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E9BB-4AC9-430A-B0D4-823A0915F15E}"/>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Question #3 regarding FLSA OT Updates</a:t>
            </a:r>
          </a:p>
        </p:txBody>
      </p:sp>
      <p:sp>
        <p:nvSpPr>
          <p:cNvPr id="3" name="Content Placeholder 2">
            <a:extLst>
              <a:ext uri="{FF2B5EF4-FFF2-40B4-BE49-F238E27FC236}">
                <a16:creationId xmlns:a16="http://schemas.microsoft.com/office/drawing/2014/main" id="{9192DFA6-DD34-41AE-8BDD-924C3BBC05BD}"/>
              </a:ext>
            </a:extLst>
          </p:cNvPr>
          <p:cNvSpPr>
            <a:spLocks noGrp="1"/>
          </p:cNvSpPr>
          <p:nvPr>
            <p:ph idx="1"/>
          </p:nvPr>
        </p:nvSpPr>
        <p:spPr/>
        <p:txBody>
          <a:bodyPr>
            <a:normAutofit/>
          </a:bodyPr>
          <a:lstStyle/>
          <a:p>
            <a:pPr marL="160020" indent="0">
              <a:buNone/>
            </a:pPr>
            <a:r>
              <a:rPr lang="en-US" sz="3000" dirty="0">
                <a:latin typeface="Arial" panose="020B0604020202020204" pitchFamily="34" charset="0"/>
                <a:cs typeface="Arial" panose="020B0604020202020204" pitchFamily="34" charset="0"/>
              </a:rPr>
              <a:t>What is the new salary threshold under the new FLSA OT Rule?</a:t>
            </a:r>
          </a:p>
          <a:p>
            <a:pPr marL="160020" indent="0">
              <a:buNone/>
            </a:pPr>
            <a:endParaRPr lang="en-US" sz="3000" dirty="0">
              <a:latin typeface="Arial" panose="020B0604020202020204" pitchFamily="34" charset="0"/>
              <a:cs typeface="Arial" panose="020B0604020202020204" pitchFamily="34" charset="0"/>
            </a:endParaRPr>
          </a:p>
          <a:p>
            <a:pPr marL="502920" indent="-342900">
              <a:buFont typeface="+mj-lt"/>
              <a:buAutoNum type="alphaUcPeriod"/>
            </a:pPr>
            <a:r>
              <a:rPr lang="en-US" sz="3000" dirty="0">
                <a:latin typeface="Arial" panose="020B0604020202020204" pitchFamily="34" charset="0"/>
                <a:cs typeface="Arial" panose="020B0604020202020204" pitchFamily="34" charset="0"/>
              </a:rPr>
              <a:t>$16,300</a:t>
            </a:r>
          </a:p>
          <a:p>
            <a:pPr marL="502920" indent="-342900">
              <a:buFont typeface="+mj-lt"/>
              <a:buAutoNum type="alphaUcPeriod"/>
            </a:pPr>
            <a:r>
              <a:rPr lang="en-US" sz="3000" dirty="0">
                <a:latin typeface="Arial" panose="020B0604020202020204" pitchFamily="34" charset="0"/>
                <a:cs typeface="Arial" panose="020B0604020202020204" pitchFamily="34" charset="0"/>
              </a:rPr>
              <a:t>$23,600</a:t>
            </a:r>
          </a:p>
          <a:p>
            <a:pPr marL="502920" indent="-342900">
              <a:buFont typeface="+mj-lt"/>
              <a:buAutoNum type="alphaUcPeriod"/>
            </a:pPr>
            <a:r>
              <a:rPr lang="en-US" sz="3000" dirty="0">
                <a:latin typeface="Arial" panose="020B0604020202020204" pitchFamily="34" charset="0"/>
                <a:cs typeface="Arial" panose="020B0604020202020204" pitchFamily="34" charset="0"/>
              </a:rPr>
              <a:t>$35,568</a:t>
            </a:r>
          </a:p>
          <a:p>
            <a:pPr marL="502920" indent="-342900">
              <a:buFont typeface="+mj-lt"/>
              <a:buAutoNum type="alphaUcPeriod"/>
            </a:pPr>
            <a:r>
              <a:rPr lang="en-US" sz="3000" dirty="0">
                <a:latin typeface="Arial" panose="020B0604020202020204" pitchFamily="34" charset="0"/>
                <a:cs typeface="Arial" panose="020B0604020202020204" pitchFamily="34" charset="0"/>
              </a:rPr>
              <a:t>$47,616</a:t>
            </a:r>
          </a:p>
        </p:txBody>
      </p:sp>
      <p:sp>
        <p:nvSpPr>
          <p:cNvPr id="4" name="Slide Number Placeholder 3">
            <a:extLst>
              <a:ext uri="{FF2B5EF4-FFF2-40B4-BE49-F238E27FC236}">
                <a16:creationId xmlns:a16="http://schemas.microsoft.com/office/drawing/2014/main" id="{AE82855C-9FE8-4859-9BC5-54C20A16EE7A}"/>
              </a:ext>
            </a:extLst>
          </p:cNvPr>
          <p:cNvSpPr>
            <a:spLocks noGrp="1"/>
          </p:cNvSpPr>
          <p:nvPr>
            <p:ph type="sldNum" sz="quarter" idx="12"/>
          </p:nvPr>
        </p:nvSpPr>
        <p:spPr/>
        <p:txBody>
          <a:bodyPr/>
          <a:lstStyle/>
          <a:p>
            <a:fld id="{CCE7EACD-A346-A34B-BBAF-EF458C812BA9}" type="slidenum">
              <a:rPr lang="en-US" smtClean="0"/>
              <a:pPr/>
              <a:t>12</a:t>
            </a:fld>
            <a:endParaRPr lang="en-US" dirty="0"/>
          </a:p>
        </p:txBody>
      </p:sp>
    </p:spTree>
    <p:extLst>
      <p:ext uri="{BB962C8B-B14F-4D97-AF65-F5344CB8AC3E}">
        <p14:creationId xmlns:p14="http://schemas.microsoft.com/office/powerpoint/2010/main" val="329289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5" name="Content Placeholder 4"/>
          <p:cNvSpPr txBox="1">
            <a:spLocks noGrp="1"/>
          </p:cNvSpPr>
          <p:nvPr>
            <p:ph idx="1"/>
          </p:nvPr>
        </p:nvSpPr>
        <p:spPr>
          <a:xfrm>
            <a:off x="457200" y="1307969"/>
            <a:ext cx="8446168" cy="3631763"/>
          </a:xfrm>
          <a:prstGeom prst="rect">
            <a:avLst/>
          </a:prstGeom>
          <a:noFill/>
          <a:ln>
            <a:noFill/>
          </a:ln>
        </p:spPr>
        <p:txBody>
          <a:bodyPr wrap="square" rtlCol="0">
            <a:spAutoFit/>
          </a:bodyPr>
          <a:lstStyle/>
          <a:p>
            <a:pPr marL="160020" indent="0">
              <a:buNone/>
            </a:pPr>
            <a:r>
              <a:rPr lang="en-US" sz="3000" dirty="0">
                <a:solidFill>
                  <a:srgbClr val="9E2482"/>
                </a:solidFill>
                <a:latin typeface="Arial" panose="020B0604020202020204" pitchFamily="34" charset="0"/>
                <a:cs typeface="Arial" panose="020B0604020202020204" pitchFamily="34" charset="0"/>
              </a:rPr>
              <a:t>New Regulations Effective January 1, 2020</a:t>
            </a:r>
          </a:p>
          <a:p>
            <a:pPr marL="160020" indent="0">
              <a:buNone/>
            </a:pPr>
            <a:endParaRPr lang="en-US" sz="3000" dirty="0">
              <a:solidFill>
                <a:srgbClr val="6A6C69"/>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000" dirty="0">
                <a:solidFill>
                  <a:srgbClr val="6A6C69"/>
                </a:solidFill>
                <a:latin typeface="Arial" panose="020B0604020202020204" pitchFamily="34" charset="0"/>
                <a:cs typeface="Arial" panose="020B0604020202020204" pitchFamily="34" charset="0"/>
              </a:rPr>
              <a:t>  Salary threshold will be set at the 20</a:t>
            </a:r>
            <a:r>
              <a:rPr lang="en-US" sz="3000" baseline="30000" dirty="0">
                <a:solidFill>
                  <a:srgbClr val="6A6C69"/>
                </a:solidFill>
                <a:latin typeface="Arial" panose="020B0604020202020204" pitchFamily="34" charset="0"/>
                <a:cs typeface="Arial" panose="020B0604020202020204" pitchFamily="34" charset="0"/>
              </a:rPr>
              <a:t>th</a:t>
            </a:r>
            <a:r>
              <a:rPr lang="en-US" sz="3000" dirty="0">
                <a:solidFill>
                  <a:srgbClr val="6A6C69"/>
                </a:solidFill>
                <a:latin typeface="Arial" panose="020B0604020202020204" pitchFamily="34" charset="0"/>
                <a:cs typeface="Arial" panose="020B0604020202020204" pitchFamily="34" charset="0"/>
              </a:rPr>
              <a:t> 			    	  percentile of all full-time employees</a:t>
            </a:r>
          </a:p>
          <a:p>
            <a:pPr>
              <a:buFont typeface="Wingdings" panose="05000000000000000000" pitchFamily="2" charset="2"/>
              <a:buChar char="ü"/>
            </a:pPr>
            <a:endParaRPr lang="en-US" sz="3000" dirty="0">
              <a:solidFill>
                <a:srgbClr val="6A6C69"/>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000" dirty="0">
                <a:solidFill>
                  <a:srgbClr val="6A6C69"/>
                </a:solidFill>
                <a:latin typeface="Arial" panose="020B0604020202020204" pitchFamily="34" charset="0"/>
                <a:cs typeface="Arial" panose="020B0604020202020204" pitchFamily="34" charset="0"/>
              </a:rPr>
              <a:t>  Salary threshold increases from _______ to _________.</a:t>
            </a:r>
            <a:endParaRPr lang="en-US" sz="3000" dirty="0">
              <a:solidFill>
                <a:srgbClr val="9E24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34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D2A2-F0B0-4672-842F-197003D1E912}"/>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Question #4 regarding FLSA OT Updates</a:t>
            </a:r>
          </a:p>
        </p:txBody>
      </p:sp>
      <p:sp>
        <p:nvSpPr>
          <p:cNvPr id="3" name="Content Placeholder 2">
            <a:extLst>
              <a:ext uri="{FF2B5EF4-FFF2-40B4-BE49-F238E27FC236}">
                <a16:creationId xmlns:a16="http://schemas.microsoft.com/office/drawing/2014/main" id="{9B76BE9C-A7F5-4C6C-818A-0C9C453DC686}"/>
              </a:ext>
            </a:extLst>
          </p:cNvPr>
          <p:cNvSpPr>
            <a:spLocks noGrp="1"/>
          </p:cNvSpPr>
          <p:nvPr>
            <p:ph idx="1"/>
          </p:nvPr>
        </p:nvSpPr>
        <p:spPr/>
        <p:txBody>
          <a:bodyPr>
            <a:normAutofit/>
          </a:bodyPr>
          <a:lstStyle/>
          <a:p>
            <a:pPr marL="160020" indent="0">
              <a:buNone/>
            </a:pPr>
            <a:r>
              <a:rPr lang="en-US" sz="3000" dirty="0">
                <a:latin typeface="Arial" panose="020B0604020202020204" pitchFamily="34" charset="0"/>
                <a:cs typeface="Arial" panose="020B0604020202020204" pitchFamily="34" charset="0"/>
              </a:rPr>
              <a:t>What is the new salary threshold for highly compensated employees under the new FLSA OT Rule?</a:t>
            </a:r>
          </a:p>
          <a:p>
            <a:pPr marL="160020" indent="0">
              <a:buNone/>
            </a:pPr>
            <a:endParaRPr lang="en-US" sz="3000" dirty="0">
              <a:latin typeface="Arial" panose="020B0604020202020204" pitchFamily="34" charset="0"/>
              <a:cs typeface="Arial" panose="020B0604020202020204" pitchFamily="34" charset="0"/>
            </a:endParaRPr>
          </a:p>
          <a:p>
            <a:pPr marL="502920" indent="-342900">
              <a:buFont typeface="+mj-lt"/>
              <a:buAutoNum type="alphaUcPeriod"/>
            </a:pPr>
            <a:r>
              <a:rPr lang="en-US" sz="3000" dirty="0">
                <a:latin typeface="Arial" panose="020B0604020202020204" pitchFamily="34" charset="0"/>
                <a:cs typeface="Arial" panose="020B0604020202020204" pitchFamily="34" charset="0"/>
              </a:rPr>
              <a:t>$107,432</a:t>
            </a:r>
          </a:p>
          <a:p>
            <a:pPr marL="502920" indent="-342900">
              <a:buFont typeface="+mj-lt"/>
              <a:buAutoNum type="alphaUcPeriod"/>
            </a:pPr>
            <a:r>
              <a:rPr lang="en-US" sz="3000" dirty="0">
                <a:latin typeface="Arial" panose="020B0604020202020204" pitchFamily="34" charset="0"/>
                <a:cs typeface="Arial" panose="020B0604020202020204" pitchFamily="34" charset="0"/>
              </a:rPr>
              <a:t>$100,000</a:t>
            </a:r>
          </a:p>
          <a:p>
            <a:pPr marL="502920" indent="-342900">
              <a:buFont typeface="+mj-lt"/>
              <a:buAutoNum type="alphaUcPeriod"/>
            </a:pPr>
            <a:r>
              <a:rPr lang="en-US" sz="3000" dirty="0">
                <a:latin typeface="Arial" panose="020B0604020202020204" pitchFamily="34" charset="0"/>
                <a:cs typeface="Arial" panose="020B0604020202020204" pitchFamily="34" charset="0"/>
              </a:rPr>
              <a:t>$105,000</a:t>
            </a:r>
          </a:p>
          <a:p>
            <a:pPr marL="502920" indent="-342900">
              <a:buFont typeface="+mj-lt"/>
              <a:buAutoNum type="alphaUcPeriod"/>
            </a:pPr>
            <a:r>
              <a:rPr lang="en-US" sz="3000" dirty="0">
                <a:latin typeface="Arial" panose="020B0604020202020204" pitchFamily="34" charset="0"/>
                <a:cs typeface="Arial" panose="020B0604020202020204" pitchFamily="34" charset="0"/>
              </a:rPr>
              <a:t>$95,568</a:t>
            </a:r>
          </a:p>
        </p:txBody>
      </p:sp>
      <p:sp>
        <p:nvSpPr>
          <p:cNvPr id="4" name="Slide Number Placeholder 3">
            <a:extLst>
              <a:ext uri="{FF2B5EF4-FFF2-40B4-BE49-F238E27FC236}">
                <a16:creationId xmlns:a16="http://schemas.microsoft.com/office/drawing/2014/main" id="{DFD70537-0FAD-4EA6-A037-7477318E6FE0}"/>
              </a:ext>
            </a:extLst>
          </p:cNvPr>
          <p:cNvSpPr>
            <a:spLocks noGrp="1"/>
          </p:cNvSpPr>
          <p:nvPr>
            <p:ph type="sldNum" sz="quarter" idx="12"/>
          </p:nvPr>
        </p:nvSpPr>
        <p:spPr/>
        <p:txBody>
          <a:bodyPr/>
          <a:lstStyle/>
          <a:p>
            <a:fld id="{CCE7EACD-A346-A34B-BBAF-EF458C812BA9}" type="slidenum">
              <a:rPr lang="en-US" smtClean="0"/>
              <a:pPr/>
              <a:t>14</a:t>
            </a:fld>
            <a:endParaRPr lang="en-US" dirty="0"/>
          </a:p>
        </p:txBody>
      </p:sp>
    </p:spTree>
    <p:extLst>
      <p:ext uri="{BB962C8B-B14F-4D97-AF65-F5344CB8AC3E}">
        <p14:creationId xmlns:p14="http://schemas.microsoft.com/office/powerpoint/2010/main" val="424759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5" name="Content Placeholder 4"/>
          <p:cNvSpPr txBox="1">
            <a:spLocks noGrp="1"/>
          </p:cNvSpPr>
          <p:nvPr>
            <p:ph idx="1"/>
          </p:nvPr>
        </p:nvSpPr>
        <p:spPr>
          <a:xfrm>
            <a:off x="144379" y="1307968"/>
            <a:ext cx="8826365" cy="4093428"/>
          </a:xfrm>
          <a:prstGeom prst="rect">
            <a:avLst/>
          </a:prstGeom>
          <a:noFill/>
          <a:ln>
            <a:noFill/>
          </a:ln>
        </p:spPr>
        <p:txBody>
          <a:bodyPr wrap="square" rtlCol="0">
            <a:spAutoFit/>
          </a:bodyPr>
          <a:lstStyle/>
          <a:p>
            <a:pPr marL="160020" indent="0">
              <a:buNone/>
            </a:pPr>
            <a:r>
              <a:rPr lang="en-US" sz="3000" dirty="0">
                <a:solidFill>
                  <a:srgbClr val="9E2482"/>
                </a:solidFill>
                <a:latin typeface="Arial" panose="020B0604020202020204" pitchFamily="34" charset="0"/>
                <a:cs typeface="Arial" panose="020B0604020202020204" pitchFamily="34" charset="0"/>
              </a:rPr>
              <a:t>New Regulations Effective January 1, 2020</a:t>
            </a:r>
          </a:p>
          <a:p>
            <a:pPr marL="160020" indent="0">
              <a:buNone/>
            </a:pPr>
            <a:endParaRPr lang="en-US" sz="3000" dirty="0">
              <a:solidFill>
                <a:srgbClr val="6A6C69"/>
              </a:solidFill>
              <a:latin typeface="Arial" panose="020B0604020202020204" pitchFamily="34" charset="0"/>
              <a:cs typeface="Arial" panose="020B0604020202020204" pitchFamily="34" charset="0"/>
            </a:endParaRPr>
          </a:p>
          <a:p>
            <a:pPr indent="-164592">
              <a:buFont typeface="Wingdings" panose="05000000000000000000" pitchFamily="2" charset="2"/>
              <a:buChar char="ü"/>
            </a:pPr>
            <a:r>
              <a:rPr lang="en-US" sz="3000" dirty="0">
                <a:solidFill>
                  <a:srgbClr val="6A6C69"/>
                </a:solidFill>
                <a:latin typeface="Arial" panose="020B0604020202020204" pitchFamily="34" charset="0"/>
                <a:cs typeface="Arial" panose="020B0604020202020204" pitchFamily="34" charset="0"/>
              </a:rPr>
              <a:t>Highly compensated employee exemptions  	 	 salary threshold increases from $_____/year 	 to $______/year</a:t>
            </a:r>
          </a:p>
          <a:p>
            <a:pPr>
              <a:buFont typeface="Wingdings" panose="05000000000000000000" pitchFamily="2" charset="2"/>
              <a:buChar char="ü"/>
            </a:pPr>
            <a:endParaRPr lang="en-US" sz="3000" dirty="0">
              <a:solidFill>
                <a:srgbClr val="6A6C69"/>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000" dirty="0">
                <a:solidFill>
                  <a:srgbClr val="6A6C69"/>
                </a:solidFill>
                <a:latin typeface="Arial" panose="020B0604020202020204" pitchFamily="34" charset="0"/>
                <a:cs typeface="Arial" panose="020B0604020202020204" pitchFamily="34" charset="0"/>
              </a:rPr>
              <a:t>DOL to review salary thresholds on a regular </a:t>
            </a:r>
            <a:r>
              <a:rPr lang="en-US" sz="3000" dirty="0">
                <a:solidFill>
                  <a:schemeClr val="bg1"/>
                </a:solidFill>
                <a:latin typeface="Arial" panose="020B0604020202020204" pitchFamily="34" charset="0"/>
                <a:cs typeface="Arial" panose="020B0604020202020204" pitchFamily="34" charset="0"/>
              </a:rPr>
              <a:t>b</a:t>
            </a:r>
            <a:r>
              <a:rPr lang="en-US" sz="3000" dirty="0">
                <a:solidFill>
                  <a:srgbClr val="6A6C69"/>
                </a:solidFill>
                <a:latin typeface="Arial" panose="020B0604020202020204" pitchFamily="34" charset="0"/>
                <a:cs typeface="Arial" panose="020B0604020202020204" pitchFamily="34" charset="0"/>
              </a:rPr>
              <a:t>basis; no automatic adjustments</a:t>
            </a:r>
            <a:endParaRPr lang="en-US" sz="3000" dirty="0">
              <a:solidFill>
                <a:srgbClr val="9E24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03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BAB1-55EE-47C7-A959-FD8802F9559C}"/>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Question #5 regarding FLSA OT Updates</a:t>
            </a:r>
          </a:p>
        </p:txBody>
      </p:sp>
      <p:sp>
        <p:nvSpPr>
          <p:cNvPr id="3" name="Content Placeholder 2">
            <a:extLst>
              <a:ext uri="{FF2B5EF4-FFF2-40B4-BE49-F238E27FC236}">
                <a16:creationId xmlns:a16="http://schemas.microsoft.com/office/drawing/2014/main" id="{73AF05CC-0033-466A-84DF-14F71A970013}"/>
              </a:ext>
            </a:extLst>
          </p:cNvPr>
          <p:cNvSpPr>
            <a:spLocks noGrp="1"/>
          </p:cNvSpPr>
          <p:nvPr>
            <p:ph idx="1"/>
          </p:nvPr>
        </p:nvSpPr>
        <p:spPr>
          <a:xfrm>
            <a:off x="457200" y="1433587"/>
            <a:ext cx="8229600" cy="5149775"/>
          </a:xfrm>
        </p:spPr>
        <p:txBody>
          <a:bodyPr>
            <a:noAutofit/>
          </a:bodyPr>
          <a:lstStyle/>
          <a:p>
            <a:pPr marL="160020" indent="0">
              <a:buNone/>
            </a:pPr>
            <a:r>
              <a:rPr lang="en-US" sz="3000" dirty="0">
                <a:latin typeface="Arial" panose="020B0604020202020204" pitchFamily="34" charset="0"/>
                <a:cs typeface="Arial" panose="020B0604020202020204" pitchFamily="34" charset="0"/>
              </a:rPr>
              <a:t>For highly compensated employees, non-discretionary bonuses, incentive payments and commissions can be used to calculate up to ____% of the standard threshold</a:t>
            </a:r>
          </a:p>
          <a:p>
            <a:pPr marL="160020" indent="0">
              <a:buNone/>
            </a:pPr>
            <a:endParaRPr lang="en-US" sz="3000" dirty="0">
              <a:latin typeface="Arial" panose="020B0604020202020204" pitchFamily="34" charset="0"/>
              <a:cs typeface="Arial" panose="020B0604020202020204" pitchFamily="34" charset="0"/>
            </a:endParaRPr>
          </a:p>
          <a:p>
            <a:pPr marL="502920" indent="-342900">
              <a:buFont typeface="+mj-lt"/>
              <a:buAutoNum type="alphaUcPeriod"/>
            </a:pPr>
            <a:r>
              <a:rPr lang="en-US" sz="3000" dirty="0">
                <a:latin typeface="Arial" panose="020B0604020202020204" pitchFamily="34" charset="0"/>
                <a:cs typeface="Arial" panose="020B0604020202020204" pitchFamily="34" charset="0"/>
              </a:rPr>
              <a:t>3%</a:t>
            </a:r>
          </a:p>
          <a:p>
            <a:pPr marL="502920" indent="-342900">
              <a:buFont typeface="+mj-lt"/>
              <a:buAutoNum type="alphaUcPeriod"/>
            </a:pPr>
            <a:r>
              <a:rPr lang="en-US" sz="3000" dirty="0">
                <a:latin typeface="Arial" panose="020B0604020202020204" pitchFamily="34" charset="0"/>
                <a:cs typeface="Arial" panose="020B0604020202020204" pitchFamily="34" charset="0"/>
              </a:rPr>
              <a:t>5%</a:t>
            </a:r>
          </a:p>
          <a:p>
            <a:pPr marL="502920" indent="-342900">
              <a:buFont typeface="+mj-lt"/>
              <a:buAutoNum type="alphaUcPeriod"/>
            </a:pPr>
            <a:r>
              <a:rPr lang="en-US" sz="3000" dirty="0">
                <a:latin typeface="Arial" panose="020B0604020202020204" pitchFamily="34" charset="0"/>
                <a:cs typeface="Arial" panose="020B0604020202020204" pitchFamily="34" charset="0"/>
              </a:rPr>
              <a:t>10%</a:t>
            </a:r>
          </a:p>
          <a:p>
            <a:pPr marL="502920" indent="-342900">
              <a:buFont typeface="+mj-lt"/>
              <a:buAutoNum type="alphaUcPeriod"/>
            </a:pPr>
            <a:r>
              <a:rPr lang="en-US" sz="3000" dirty="0">
                <a:latin typeface="Arial" panose="020B0604020202020204" pitchFamily="34" charset="0"/>
                <a:cs typeface="Arial" panose="020B0604020202020204" pitchFamily="34" charset="0"/>
              </a:rPr>
              <a:t>20%</a:t>
            </a:r>
          </a:p>
          <a:p>
            <a:pPr marL="502920" indent="-342900">
              <a:buFont typeface="+mj-lt"/>
              <a:buAutoNum type="alphaUcPeriod"/>
            </a:pPr>
            <a:r>
              <a:rPr lang="en-US" sz="3000" dirty="0">
                <a:latin typeface="Arial" panose="020B0604020202020204" pitchFamily="34" charset="0"/>
                <a:cs typeface="Arial" panose="020B0604020202020204" pitchFamily="34" charset="0"/>
              </a:rPr>
              <a:t>33%</a:t>
            </a:r>
          </a:p>
        </p:txBody>
      </p:sp>
      <p:sp>
        <p:nvSpPr>
          <p:cNvPr id="4" name="Slide Number Placeholder 3">
            <a:extLst>
              <a:ext uri="{FF2B5EF4-FFF2-40B4-BE49-F238E27FC236}">
                <a16:creationId xmlns:a16="http://schemas.microsoft.com/office/drawing/2014/main" id="{7AD76348-4BC3-4EFE-B042-2AA02214DCC1}"/>
              </a:ext>
            </a:extLst>
          </p:cNvPr>
          <p:cNvSpPr>
            <a:spLocks noGrp="1"/>
          </p:cNvSpPr>
          <p:nvPr>
            <p:ph type="sldNum" sz="quarter" idx="12"/>
          </p:nvPr>
        </p:nvSpPr>
        <p:spPr/>
        <p:txBody>
          <a:bodyPr/>
          <a:lstStyle/>
          <a:p>
            <a:fld id="{CCE7EACD-A346-A34B-BBAF-EF458C812BA9}" type="slidenum">
              <a:rPr lang="en-US" smtClean="0"/>
              <a:pPr/>
              <a:t>16</a:t>
            </a:fld>
            <a:endParaRPr lang="en-US" dirty="0"/>
          </a:p>
        </p:txBody>
      </p:sp>
    </p:spTree>
    <p:extLst>
      <p:ext uri="{BB962C8B-B14F-4D97-AF65-F5344CB8AC3E}">
        <p14:creationId xmlns:p14="http://schemas.microsoft.com/office/powerpoint/2010/main" val="361800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5" name="Content Placeholder 4"/>
          <p:cNvSpPr txBox="1">
            <a:spLocks noGrp="1"/>
          </p:cNvSpPr>
          <p:nvPr>
            <p:ph idx="1"/>
          </p:nvPr>
        </p:nvSpPr>
        <p:spPr>
          <a:xfrm>
            <a:off x="144379" y="1307968"/>
            <a:ext cx="8826365" cy="5632311"/>
          </a:xfrm>
          <a:prstGeom prst="rect">
            <a:avLst/>
          </a:prstGeom>
          <a:noFill/>
          <a:ln>
            <a:noFill/>
          </a:ln>
        </p:spPr>
        <p:txBody>
          <a:bodyPr wrap="square" rtlCol="0">
            <a:spAutoFit/>
          </a:bodyPr>
          <a:lstStyle/>
          <a:p>
            <a:pPr marL="160020" indent="0">
              <a:buNone/>
            </a:pPr>
            <a:r>
              <a:rPr lang="en-US" sz="3000" dirty="0">
                <a:solidFill>
                  <a:srgbClr val="9E2482"/>
                </a:solidFill>
                <a:latin typeface="Arial" panose="020B0604020202020204" pitchFamily="34" charset="0"/>
                <a:cs typeface="Arial" panose="020B0604020202020204" pitchFamily="34" charset="0"/>
              </a:rPr>
              <a:t>New Regulations Effective January 1, 2020</a:t>
            </a:r>
          </a:p>
          <a:p>
            <a:pPr marL="160020" indent="0">
              <a:buNone/>
            </a:pPr>
            <a:endParaRPr lang="en-US" sz="3000" dirty="0">
              <a:solidFill>
                <a:srgbClr val="6A6C69"/>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000" dirty="0">
                <a:solidFill>
                  <a:srgbClr val="6A6C69"/>
                </a:solidFill>
                <a:latin typeface="Arial" panose="020B0604020202020204" pitchFamily="34" charset="0"/>
                <a:cs typeface="Arial" panose="020B0604020202020204" pitchFamily="34" charset="0"/>
              </a:rPr>
              <a:t>  Non-discretionary bonuses, incentive 		 	 	  payments, and commissions (paid at least 	  	  annually) can be used to calculate up to ___% 	  of the standard threshold</a:t>
            </a:r>
          </a:p>
          <a:p>
            <a:pPr marL="160020" indent="0">
              <a:buNone/>
            </a:pPr>
            <a:endParaRPr lang="en-US" sz="3000" dirty="0">
              <a:solidFill>
                <a:srgbClr val="6A6C69"/>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US" sz="3000" dirty="0">
                <a:solidFill>
                  <a:srgbClr val="6A6C69"/>
                </a:solidFill>
                <a:latin typeface="Arial" panose="020B0604020202020204" pitchFamily="34" charset="0"/>
                <a:cs typeface="Arial" panose="020B0604020202020204" pitchFamily="34" charset="0"/>
              </a:rPr>
              <a:t>  Catch-up payment permitted at the end of the </a:t>
            </a:r>
            <a:r>
              <a:rPr lang="en-US" sz="3000" dirty="0">
                <a:solidFill>
                  <a:schemeClr val="bg1"/>
                </a:solidFill>
                <a:latin typeface="Arial" panose="020B0604020202020204" pitchFamily="34" charset="0"/>
                <a:cs typeface="Arial" panose="020B0604020202020204" pitchFamily="34" charset="0"/>
              </a:rPr>
              <a:t>52</a:t>
            </a:r>
            <a:r>
              <a:rPr lang="en-US" sz="3000" dirty="0">
                <a:solidFill>
                  <a:srgbClr val="6A6C69"/>
                </a:solidFill>
                <a:latin typeface="Arial" panose="020B0604020202020204" pitchFamily="34" charset="0"/>
                <a:cs typeface="Arial" panose="020B0604020202020204" pitchFamily="34" charset="0"/>
              </a:rPr>
              <a:t>52-week period</a:t>
            </a:r>
          </a:p>
          <a:p>
            <a:pPr marL="160020" indent="0">
              <a:buNone/>
            </a:pPr>
            <a:endParaRPr lang="en-US" sz="3000" dirty="0">
              <a:solidFill>
                <a:srgbClr val="6A6C69"/>
              </a:solidFill>
            </a:endParaRPr>
          </a:p>
          <a:p>
            <a:pPr marL="160020" indent="0">
              <a:buNone/>
            </a:pPr>
            <a:endParaRPr lang="en-US" sz="3000" dirty="0">
              <a:solidFill>
                <a:srgbClr val="9E2482"/>
              </a:solidFill>
            </a:endParaRPr>
          </a:p>
        </p:txBody>
      </p:sp>
    </p:spTree>
    <p:extLst>
      <p:ext uri="{BB962C8B-B14F-4D97-AF65-F5344CB8AC3E}">
        <p14:creationId xmlns:p14="http://schemas.microsoft.com/office/powerpoint/2010/main" val="138335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p:txBody>
          <a:bodyPr>
            <a:normAutofit fontScale="92500" lnSpcReduction="10000"/>
          </a:bodyPr>
          <a:lstStyle/>
          <a:p>
            <a:pPr marL="160020" indent="0">
              <a:buNone/>
            </a:pPr>
            <a:r>
              <a:rPr lang="en-US" sz="3000" dirty="0">
                <a:solidFill>
                  <a:srgbClr val="9E2482"/>
                </a:solidFill>
                <a:latin typeface="Arial" panose="020B0604020202020204" pitchFamily="34" charset="0"/>
                <a:cs typeface="Arial" panose="020B0604020202020204" pitchFamily="34" charset="0"/>
              </a:rPr>
              <a:t>New regulations do not:</a:t>
            </a:r>
          </a:p>
          <a:p>
            <a:pPr marL="160020" indent="0">
              <a:buNone/>
            </a:pPr>
            <a:endParaRPr lang="en-US" sz="1600" dirty="0">
              <a:solidFill>
                <a:srgbClr val="9E2482"/>
              </a:solidFill>
              <a:latin typeface="Arial" panose="020B0604020202020204" pitchFamily="34" charset="0"/>
              <a:cs typeface="Arial" panose="020B0604020202020204" pitchFamily="34" charset="0"/>
            </a:endParaRPr>
          </a:p>
          <a:p>
            <a:pPr marL="731837" indent="-342900">
              <a:buFont typeface="Wingdings" panose="05000000000000000000" pitchFamily="2" charset="2"/>
              <a:buChar char="ü"/>
            </a:pPr>
            <a:r>
              <a:rPr lang="en-US" sz="3000" dirty="0">
                <a:solidFill>
                  <a:srgbClr val="5A5B5C"/>
                </a:solidFill>
                <a:latin typeface="Arial" panose="020B0604020202020204" pitchFamily="34" charset="0"/>
                <a:cs typeface="Arial" panose="020B0604020202020204" pitchFamily="34" charset="0"/>
              </a:rPr>
              <a:t>Make changes to the salary basis prong </a:t>
            </a:r>
          </a:p>
          <a:p>
            <a:pPr marL="388937" indent="0">
              <a:buNone/>
            </a:pPr>
            <a:endParaRPr lang="en-US" sz="1700" dirty="0">
              <a:solidFill>
                <a:srgbClr val="5A5B5C"/>
              </a:solidFill>
              <a:latin typeface="Arial" panose="020B0604020202020204" pitchFamily="34" charset="0"/>
              <a:cs typeface="Arial" panose="020B0604020202020204" pitchFamily="34" charset="0"/>
            </a:endParaRPr>
          </a:p>
          <a:p>
            <a:pPr marL="731837" indent="-342900">
              <a:buFont typeface="Wingdings" panose="05000000000000000000" pitchFamily="2" charset="2"/>
              <a:buChar char="ü"/>
            </a:pPr>
            <a:r>
              <a:rPr lang="en-US" sz="3000" dirty="0">
                <a:solidFill>
                  <a:srgbClr val="5A5B5C"/>
                </a:solidFill>
                <a:latin typeface="Arial" panose="020B0604020202020204" pitchFamily="34" charset="0"/>
                <a:cs typeface="Arial" panose="020B0604020202020204" pitchFamily="34" charset="0"/>
              </a:rPr>
              <a:t>Make changes to the duties prong </a:t>
            </a:r>
          </a:p>
          <a:p>
            <a:pPr marL="160020" indent="0">
              <a:buNone/>
            </a:pPr>
            <a:endParaRPr lang="en-US" sz="3000" dirty="0">
              <a:latin typeface="Arial" panose="020B0604020202020204" pitchFamily="34" charset="0"/>
              <a:cs typeface="Arial" panose="020B0604020202020204" pitchFamily="34" charset="0"/>
            </a:endParaRPr>
          </a:p>
          <a:p>
            <a:pPr marL="160020" indent="0">
              <a:buNone/>
            </a:pPr>
            <a:r>
              <a:rPr lang="en-US" sz="3000" dirty="0">
                <a:solidFill>
                  <a:srgbClr val="9E2482"/>
                </a:solidFill>
                <a:latin typeface="Arial" panose="020B0604020202020204" pitchFamily="34" charset="0"/>
                <a:cs typeface="Arial" panose="020B0604020202020204" pitchFamily="34" charset="0"/>
              </a:rPr>
              <a:t>Interesting Facts:</a:t>
            </a:r>
          </a:p>
          <a:p>
            <a:pPr marL="160020" indent="0">
              <a:buNone/>
            </a:pPr>
            <a:r>
              <a:rPr lang="en-US" sz="3000" dirty="0">
                <a:solidFill>
                  <a:srgbClr val="6A6C69"/>
                </a:solidFill>
                <a:latin typeface="Arial" panose="020B0604020202020204" pitchFamily="34" charset="0"/>
                <a:cs typeface="Arial" panose="020B0604020202020204" pitchFamily="34" charset="0"/>
              </a:rPr>
              <a:t>Over</a:t>
            </a:r>
            <a:r>
              <a:rPr lang="en-US" sz="3000" dirty="0">
                <a:solidFill>
                  <a:srgbClr val="9E2482"/>
                </a:solidFill>
                <a:latin typeface="Arial" panose="020B0604020202020204" pitchFamily="34" charset="0"/>
                <a:cs typeface="Arial" panose="020B0604020202020204" pitchFamily="34" charset="0"/>
              </a:rPr>
              <a:t> </a:t>
            </a:r>
            <a:r>
              <a:rPr lang="en-US" sz="3000" i="1" dirty="0">
                <a:solidFill>
                  <a:srgbClr val="9E2482"/>
                </a:solidFill>
                <a:latin typeface="Arial" panose="020B0604020202020204" pitchFamily="34" charset="0"/>
                <a:cs typeface="Arial" panose="020B0604020202020204" pitchFamily="34" charset="0"/>
              </a:rPr>
              <a:t>116,000</a:t>
            </a:r>
            <a:r>
              <a:rPr lang="en-US" sz="3000" dirty="0">
                <a:solidFill>
                  <a:srgbClr val="9E2482"/>
                </a:solidFill>
                <a:latin typeface="Arial" panose="020B0604020202020204" pitchFamily="34" charset="0"/>
                <a:cs typeface="Arial" panose="020B0604020202020204" pitchFamily="34" charset="0"/>
              </a:rPr>
              <a:t> </a:t>
            </a:r>
            <a:r>
              <a:rPr lang="en-US" sz="3000" dirty="0">
                <a:solidFill>
                  <a:srgbClr val="6A6C69"/>
                </a:solidFill>
                <a:latin typeface="Arial" panose="020B0604020202020204" pitchFamily="34" charset="0"/>
                <a:cs typeface="Arial" panose="020B0604020202020204" pitchFamily="34" charset="0"/>
              </a:rPr>
              <a:t>comments were received by USDOL, which also conducted “listening sessions” in several cities prior to issuing the proposed rule.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Tree>
    <p:extLst>
      <p:ext uri="{BB962C8B-B14F-4D97-AF65-F5344CB8AC3E}">
        <p14:creationId xmlns:p14="http://schemas.microsoft.com/office/powerpoint/2010/main" val="333977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1417638"/>
            <a:ext cx="8229600" cy="4525963"/>
          </a:xfrm>
        </p:spPr>
        <p:txBody>
          <a:bodyPr>
            <a:normAutofit/>
          </a:bodyPr>
          <a:lstStyle/>
          <a:p>
            <a:pPr marL="400050" lvl="1" indent="0">
              <a:buNone/>
            </a:pPr>
            <a:r>
              <a:rPr lang="en-US" sz="3000" dirty="0">
                <a:solidFill>
                  <a:srgbClr val="9E2482"/>
                </a:solidFill>
              </a:rPr>
              <a:t>What should we do to prepare?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6" name="Rectangle 5"/>
          <p:cNvSpPr/>
          <p:nvPr/>
        </p:nvSpPr>
        <p:spPr>
          <a:xfrm>
            <a:off x="96982" y="2235047"/>
            <a:ext cx="8698226" cy="4616648"/>
          </a:xfrm>
          <a:prstGeom prst="rect">
            <a:avLst/>
          </a:prstGeom>
        </p:spPr>
        <p:txBody>
          <a:bodyPr wrap="square" anchor="ctr">
            <a:spAutoFit/>
          </a:bodyPr>
          <a:lstStyle/>
          <a:p>
            <a:pPr marL="34290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5A5B5C"/>
                </a:solidFill>
                <a:effectLst/>
                <a:uLnTx/>
                <a:uFillTx/>
                <a:latin typeface="Helvetica" panose="020B0604020202020204" pitchFamily="34" charset="0"/>
                <a:ea typeface="+mn-ea"/>
                <a:cs typeface="Helvetica" panose="020B0604020202020204" pitchFamily="34" charset="0"/>
              </a:rPr>
              <a:t>(1)  Identify all employees who will be affected</a:t>
            </a: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Helvetica" panose="020B0604020202020204" pitchFamily="34" charset="0"/>
              <a:ea typeface="+mn-ea"/>
              <a:cs typeface="Helvetica" panose="020B0604020202020204" pitchFamily="34" charset="0"/>
            </a:endParaRPr>
          </a:p>
          <a:p>
            <a:pPr marL="1943100" marR="0" lvl="2"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Helvetica" panose="020B0604020202020204" pitchFamily="34" charset="0"/>
                <a:ea typeface="+mn-ea"/>
                <a:cs typeface="Helvetica" panose="020B0604020202020204" pitchFamily="34" charset="0"/>
              </a:rPr>
              <a:t>Currently classified as exempt</a:t>
            </a: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6A6C69"/>
                </a:solidFill>
                <a:effectLst/>
                <a:uLnTx/>
                <a:uFillTx/>
                <a:latin typeface="Helvetica" panose="020B0604020202020204" pitchFamily="34" charset="0"/>
                <a:ea typeface="+mn-ea"/>
                <a:cs typeface="Helvetica" panose="020B0604020202020204" pitchFamily="34" charset="0"/>
              </a:rPr>
              <a:t>							</a:t>
            </a: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6A6C69"/>
                </a:solidFill>
                <a:effectLst/>
                <a:uLnTx/>
                <a:uFillTx/>
                <a:latin typeface="Helvetica" panose="020B0604020202020204" pitchFamily="34" charset="0"/>
                <a:ea typeface="+mn-ea"/>
                <a:cs typeface="Helvetica" panose="020B0604020202020204" pitchFamily="34" charset="0"/>
              </a:rPr>
              <a:t>							AND</a:t>
            </a: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Helvetica" panose="020B0604020202020204" pitchFamily="34" charset="0"/>
              <a:ea typeface="+mn-ea"/>
              <a:cs typeface="Helvetica" panose="020B0604020202020204" pitchFamily="34" charset="0"/>
            </a:endParaRPr>
          </a:p>
          <a:p>
            <a:pPr marL="1943100" marR="0" lvl="2"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Helvetica" panose="020B0604020202020204" pitchFamily="34" charset="0"/>
                <a:ea typeface="+mn-ea"/>
                <a:cs typeface="Helvetica" panose="020B0604020202020204" pitchFamily="34" charset="0"/>
              </a:rPr>
              <a:t>Earning less than $35,568 per year</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p:txBody>
      </p:sp>
    </p:spTree>
    <p:extLst>
      <p:ext uri="{BB962C8B-B14F-4D97-AF65-F5344CB8AC3E}">
        <p14:creationId xmlns:p14="http://schemas.microsoft.com/office/powerpoint/2010/main" val="64994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2F6AF-D16A-4F08-8380-F7A2CCECCA16}"/>
              </a:ext>
            </a:extLst>
          </p:cNvPr>
          <p:cNvSpPr>
            <a:spLocks noGrp="1"/>
          </p:cNvSpPr>
          <p:nvPr>
            <p:ph type="title"/>
          </p:nvPr>
        </p:nvSpPr>
        <p:spPr>
          <a:xfrm>
            <a:off x="457200" y="307529"/>
            <a:ext cx="8229600" cy="1077218"/>
          </a:xfrm>
          <a:prstGeom prst="rect">
            <a:avLst/>
          </a:prstGeom>
        </p:spPr>
        <p:txBody>
          <a:bodyPr wrap="square">
            <a:spAutoFit/>
          </a:bodyPr>
          <a:lstStyle/>
          <a:p>
            <a:pPr algn="ctr"/>
            <a:r>
              <a:rPr lang="en-US" sz="1800" b="1" dirty="0">
                <a:solidFill>
                  <a:schemeClr val="tx1"/>
                </a:solidFill>
                <a:latin typeface="Arial" panose="020B0604020202020204" pitchFamily="34" charset="0"/>
                <a:cs typeface="Arial" panose="020B0604020202020204" pitchFamily="34" charset="0"/>
              </a:rPr>
              <a:t>Quarterly HR Community Meeting</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AGENDA</a:t>
            </a:r>
            <a:br>
              <a:rPr lang="en-US" sz="2000"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November 19, 2019, 10:00am – 12:00pm</a:t>
            </a:r>
            <a:br>
              <a:rPr lang="en-US" sz="1400"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Room 1816, 18</a:t>
            </a:r>
            <a:r>
              <a:rPr lang="en-US" sz="1400" b="1" baseline="30000" dirty="0">
                <a:solidFill>
                  <a:schemeClr val="tx1"/>
                </a:solidFill>
                <a:latin typeface="Arial" panose="020B0604020202020204" pitchFamily="34" charset="0"/>
                <a:cs typeface="Arial" panose="020B0604020202020204" pitchFamily="34" charset="0"/>
              </a:rPr>
              <a:t>th</a:t>
            </a:r>
            <a:r>
              <a:rPr lang="en-US" sz="1400" b="1" dirty="0">
                <a:solidFill>
                  <a:schemeClr val="tx1"/>
                </a:solidFill>
                <a:latin typeface="Arial" panose="020B0604020202020204" pitchFamily="34" charset="0"/>
                <a:cs typeface="Arial" panose="020B0604020202020204" pitchFamily="34" charset="0"/>
              </a:rPr>
              <a:t> Floor, West Tower</a:t>
            </a:r>
          </a:p>
        </p:txBody>
      </p:sp>
      <p:sp>
        <p:nvSpPr>
          <p:cNvPr id="6" name="Content Placeholder 5">
            <a:extLst>
              <a:ext uri="{FF2B5EF4-FFF2-40B4-BE49-F238E27FC236}">
                <a16:creationId xmlns:a16="http://schemas.microsoft.com/office/drawing/2014/main" id="{0F418243-9401-4381-AF98-E006C5EFD2CD}"/>
              </a:ext>
            </a:extLst>
          </p:cNvPr>
          <p:cNvSpPr>
            <a:spLocks noGrp="1"/>
          </p:cNvSpPr>
          <p:nvPr>
            <p:ph idx="1"/>
          </p:nvPr>
        </p:nvSpPr>
        <p:spPr>
          <a:xfrm>
            <a:off x="554182" y="1764324"/>
            <a:ext cx="8229600" cy="3945696"/>
          </a:xfrm>
          <a:prstGeom prst="rect">
            <a:avLst/>
          </a:prstGeom>
        </p:spPr>
        <p:txBody>
          <a:bodyPr wrap="square">
            <a:spAutoFit/>
          </a:bodyPr>
          <a:lstStyle/>
          <a:p>
            <a:pPr lvl="0"/>
            <a:r>
              <a:rPr lang="en-US" sz="1600" b="1" i="1" dirty="0">
                <a:solidFill>
                  <a:schemeClr val="tx1"/>
                </a:solidFill>
                <a:latin typeface="Arial" panose="020B0604020202020204" pitchFamily="34" charset="0"/>
                <a:cs typeface="Arial" panose="020B0604020202020204" pitchFamily="34" charset="0"/>
              </a:rPr>
              <a:t>Welcome </a:t>
            </a:r>
            <a:r>
              <a:rPr lang="en-US" sz="1600" b="1" i="1" dirty="0">
                <a:solidFill>
                  <a:schemeClr val="tx1"/>
                </a:solidFill>
              </a:rPr>
              <a:t>					</a:t>
            </a:r>
            <a:r>
              <a:rPr lang="en-US" sz="1600" b="1" i="1" dirty="0">
                <a:solidFill>
                  <a:schemeClr val="tx1"/>
                </a:solidFill>
                <a:latin typeface="Arial" panose="020B0604020202020204" pitchFamily="34" charset="0"/>
                <a:cs typeface="Arial" panose="020B0604020202020204" pitchFamily="34" charset="0"/>
              </a:rPr>
              <a:t>					Al Howell</a:t>
            </a:r>
          </a:p>
          <a:p>
            <a:pPr lvl="0"/>
            <a:endParaRPr lang="en-US" sz="800" b="1" i="1" dirty="0">
              <a:solidFill>
                <a:schemeClr val="tx1"/>
              </a:solidFill>
              <a:latin typeface="Arial" panose="020B0604020202020204" pitchFamily="34" charset="0"/>
              <a:cs typeface="Arial" panose="020B0604020202020204" pitchFamily="34" charset="0"/>
            </a:endParaRPr>
          </a:p>
          <a:p>
            <a:pPr lvl="0"/>
            <a:r>
              <a:rPr lang="en-US" sz="1600" b="1" i="1" dirty="0">
                <a:solidFill>
                  <a:schemeClr val="tx1"/>
                </a:solidFill>
              </a:rPr>
              <a:t>Human Trafficking Prevention Training				Al Howell</a:t>
            </a:r>
          </a:p>
          <a:p>
            <a:pPr lvl="0"/>
            <a:endParaRPr lang="en-US" sz="800" b="1" i="1" dirty="0">
              <a:solidFill>
                <a:schemeClr val="tx1"/>
              </a:solidFill>
              <a:latin typeface="Arial" panose="020B0604020202020204" pitchFamily="34" charset="0"/>
              <a:cs typeface="Arial" panose="020B0604020202020204" pitchFamily="34" charset="0"/>
            </a:endParaRPr>
          </a:p>
          <a:p>
            <a:pPr lvl="0"/>
            <a:r>
              <a:rPr lang="en-US" sz="1600" b="1" i="1" dirty="0">
                <a:solidFill>
                  <a:schemeClr val="tx1"/>
                </a:solidFill>
              </a:rPr>
              <a:t>Fair Labor Standards Act Changes				Latatia West</a:t>
            </a:r>
          </a:p>
          <a:p>
            <a:pPr marL="160020" lvl="0" indent="0">
              <a:buNone/>
            </a:pPr>
            <a:r>
              <a:rPr lang="en-US" sz="1600" b="1" i="1" dirty="0">
                <a:solidFill>
                  <a:schemeClr val="tx1"/>
                </a:solidFill>
              </a:rPr>
              <a:t>												Tonia Nelson</a:t>
            </a:r>
          </a:p>
          <a:p>
            <a:pPr marL="160020" lvl="0" indent="0">
              <a:buNone/>
            </a:pPr>
            <a:endParaRPr lang="en-US" sz="1600" b="1" i="1" dirty="0">
              <a:solidFill>
                <a:schemeClr val="tx1"/>
              </a:solidFill>
            </a:endParaRPr>
          </a:p>
          <a:p>
            <a:pPr lvl="0"/>
            <a:r>
              <a:rPr lang="en-US" sz="1600" b="1" i="1" dirty="0">
                <a:solidFill>
                  <a:schemeClr val="tx1"/>
                </a:solidFill>
              </a:rPr>
              <a:t>Georgia Stable					</a:t>
            </a:r>
            <a:r>
              <a:rPr lang="en-US" sz="1600" b="1" i="1" dirty="0">
                <a:solidFill>
                  <a:schemeClr val="tx1"/>
                </a:solidFill>
                <a:latin typeface="Arial" panose="020B0604020202020204" pitchFamily="34" charset="0"/>
                <a:cs typeface="Arial" panose="020B0604020202020204" pitchFamily="34" charset="0"/>
              </a:rPr>
              <a:t>				</a:t>
            </a:r>
            <a:r>
              <a:rPr lang="en-US" sz="1600" b="1" i="1" dirty="0">
                <a:solidFill>
                  <a:schemeClr val="tx1"/>
                </a:solidFill>
              </a:rPr>
              <a:t>Lynne Riley</a:t>
            </a:r>
          </a:p>
          <a:p>
            <a:pPr marL="3657600" lvl="8" indent="0">
              <a:buNone/>
            </a:pPr>
            <a:r>
              <a:rPr lang="en-US" sz="2200" b="1" i="1" dirty="0"/>
              <a:t>				</a:t>
            </a:r>
            <a:r>
              <a:rPr lang="en-US" sz="1600" b="1" i="1" dirty="0">
                <a:latin typeface="Arial" panose="020B0604020202020204" pitchFamily="34" charset="0"/>
                <a:cs typeface="Arial" panose="020B0604020202020204" pitchFamily="34" charset="0"/>
              </a:rPr>
              <a:t>State Treasurer</a:t>
            </a:r>
            <a:r>
              <a:rPr lang="en-US" sz="1600" b="1" i="1" dirty="0">
                <a:solidFill>
                  <a:schemeClr val="tx1"/>
                </a:solidFill>
                <a:latin typeface="Arial" panose="020B0604020202020204" pitchFamily="34" charset="0"/>
                <a:cs typeface="Arial" panose="020B0604020202020204" pitchFamily="34" charset="0"/>
              </a:rPr>
              <a:t>											</a:t>
            </a:r>
          </a:p>
          <a:p>
            <a:r>
              <a:rPr lang="en-US" sz="1600" b="1" i="1" dirty="0">
                <a:solidFill>
                  <a:schemeClr val="tx1"/>
                </a:solidFill>
              </a:rPr>
              <a:t>Meeting Wrap-up								Al Howell</a:t>
            </a:r>
          </a:p>
          <a:p>
            <a:endParaRPr lang="en-US" sz="1600" b="1" i="1" dirty="0">
              <a:solidFill>
                <a:schemeClr val="tx1"/>
              </a:solidFill>
            </a:endParaRPr>
          </a:p>
          <a:p>
            <a:pPr marL="160020" indent="0" algn="ctr">
              <a:buNone/>
            </a:pPr>
            <a:r>
              <a:rPr lang="en-US" b="1" i="1" dirty="0">
                <a:solidFill>
                  <a:schemeClr val="tx1"/>
                </a:solidFill>
              </a:rPr>
              <a:t>Join us for an informal HR Community lunch in the cafeteria following the meeting.</a:t>
            </a:r>
          </a:p>
        </p:txBody>
      </p:sp>
      <p:sp>
        <p:nvSpPr>
          <p:cNvPr id="2" name="Slide Number Placeholder 1">
            <a:extLst>
              <a:ext uri="{FF2B5EF4-FFF2-40B4-BE49-F238E27FC236}">
                <a16:creationId xmlns:a16="http://schemas.microsoft.com/office/drawing/2014/main" id="{D218B94A-2C7D-4121-8878-4B53A6E59E0A}"/>
              </a:ext>
            </a:extLst>
          </p:cNvPr>
          <p:cNvSpPr>
            <a:spLocks noGrp="1"/>
          </p:cNvSpPr>
          <p:nvPr>
            <p:ph type="sldNum" sz="quarter" idx="12"/>
          </p:nvPr>
        </p:nvSpPr>
        <p:spPr/>
        <p:txBody>
          <a:bodyPr/>
          <a:lstStyle/>
          <a:p>
            <a:fld id="{CCE7EACD-A346-A34B-BBAF-EF458C812BA9}" type="slidenum">
              <a:rPr lang="en-US" smtClean="0"/>
              <a:pPr/>
              <a:t>2</a:t>
            </a:fld>
            <a:endParaRPr lang="en-US" dirty="0"/>
          </a:p>
        </p:txBody>
      </p:sp>
    </p:spTree>
    <p:extLst>
      <p:ext uri="{BB962C8B-B14F-4D97-AF65-F5344CB8AC3E}">
        <p14:creationId xmlns:p14="http://schemas.microsoft.com/office/powerpoint/2010/main" val="285791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1417638"/>
            <a:ext cx="8229600" cy="4525963"/>
          </a:xfrm>
        </p:spPr>
        <p:txBody>
          <a:bodyPr>
            <a:normAutofit/>
          </a:bodyPr>
          <a:lstStyle/>
          <a:p>
            <a:pPr marL="400050" lvl="1" indent="0">
              <a:buNone/>
            </a:pPr>
            <a:r>
              <a:rPr lang="en-US" sz="3000" dirty="0">
                <a:solidFill>
                  <a:srgbClr val="9E2482"/>
                </a:solidFill>
                <a:latin typeface="Arial" panose="020B0604020202020204" pitchFamily="34" charset="0"/>
                <a:cs typeface="Arial" panose="020B0604020202020204" pitchFamily="34" charset="0"/>
              </a:rPr>
              <a:t>What should we do to prepare?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6" name="Rectangle 5"/>
          <p:cNvSpPr/>
          <p:nvPr/>
        </p:nvSpPr>
        <p:spPr>
          <a:xfrm>
            <a:off x="96982" y="1961334"/>
            <a:ext cx="8423563" cy="5078313"/>
          </a:xfrm>
          <a:prstGeom prst="rect">
            <a:avLst/>
          </a:prstGeom>
        </p:spPr>
        <p:txBody>
          <a:bodyPr wrap="square">
            <a:spAutoFit/>
          </a:bodyPr>
          <a:lstStyle/>
          <a:p>
            <a:pPr marL="34290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(2) Track hours for all employees identified 		  to be reclassified as nonexempt</a:t>
            </a:r>
          </a:p>
          <a:p>
            <a:pPr marL="571500" marR="0" lvl="0" indent="0" algn="ctr"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Identify the number of hours that will be considered overtime</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Determine if the overtime hours can be managed to a minimum</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p:txBody>
      </p:sp>
    </p:spTree>
    <p:extLst>
      <p:ext uri="{BB962C8B-B14F-4D97-AF65-F5344CB8AC3E}">
        <p14:creationId xmlns:p14="http://schemas.microsoft.com/office/powerpoint/2010/main" val="39116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
            <a:ext cx="8229600" cy="114300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889738"/>
            <a:ext cx="8229600" cy="4525963"/>
          </a:xfrm>
        </p:spPr>
        <p:txBody>
          <a:bodyPr>
            <a:normAutofit/>
          </a:bodyPr>
          <a:lstStyle/>
          <a:p>
            <a:pPr marL="400050" lvl="1" indent="0">
              <a:buNone/>
            </a:pPr>
            <a:r>
              <a:rPr lang="en-US" sz="3000" dirty="0">
                <a:solidFill>
                  <a:srgbClr val="9E2482"/>
                </a:solidFill>
                <a:latin typeface="Arial" panose="020B0604020202020204" pitchFamily="34" charset="0"/>
                <a:cs typeface="Arial" panose="020B0604020202020204" pitchFamily="34" charset="0"/>
              </a:rPr>
              <a:t>What should we do to prepare?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6" name="Rectangle 5"/>
          <p:cNvSpPr/>
          <p:nvPr/>
        </p:nvSpPr>
        <p:spPr>
          <a:xfrm>
            <a:off x="96982" y="1175456"/>
            <a:ext cx="8423563" cy="6032421"/>
          </a:xfrm>
          <a:prstGeom prst="rect">
            <a:avLst/>
          </a:prstGeom>
        </p:spPr>
        <p:txBody>
          <a:bodyPr wrap="square">
            <a:spAutoFit/>
          </a:bodyPr>
          <a:lstStyle/>
          <a:p>
            <a:pPr marL="34290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(3) Review current standards or policies that 		  may need to be changed</a:t>
            </a:r>
          </a:p>
          <a:p>
            <a:pPr marL="571500" marR="0" lvl="0" indent="0" algn="ctr"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Use of agency-issued communication devices (laptops, cellphones, tablets, etc.)</a:t>
            </a: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Telework policies or practices</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16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 Policies on requirements for working  overtime (over 40 hours per week)</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p:txBody>
      </p:sp>
    </p:spTree>
    <p:extLst>
      <p:ext uri="{BB962C8B-B14F-4D97-AF65-F5344CB8AC3E}">
        <p14:creationId xmlns:p14="http://schemas.microsoft.com/office/powerpoint/2010/main" val="364985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42" y="77404"/>
            <a:ext cx="8229600" cy="81887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812631"/>
            <a:ext cx="8229600" cy="4525963"/>
          </a:xfrm>
        </p:spPr>
        <p:txBody>
          <a:bodyPr>
            <a:normAutofit/>
          </a:bodyPr>
          <a:lstStyle/>
          <a:p>
            <a:pPr marL="400050" lvl="1" indent="0">
              <a:buNone/>
            </a:pPr>
            <a:r>
              <a:rPr lang="en-US" sz="3000" dirty="0">
                <a:solidFill>
                  <a:srgbClr val="9E2482"/>
                </a:solidFill>
              </a:rPr>
              <a:t>What should we do to prepare?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6" name="Rectangle 5"/>
          <p:cNvSpPr/>
          <p:nvPr/>
        </p:nvSpPr>
        <p:spPr>
          <a:xfrm>
            <a:off x="96982" y="1170132"/>
            <a:ext cx="8886762" cy="4985980"/>
          </a:xfrm>
          <a:prstGeom prst="rect">
            <a:avLst/>
          </a:prstGeom>
        </p:spPr>
        <p:txBody>
          <a:bodyPr wrap="square">
            <a:spAutoFit/>
          </a:bodyPr>
          <a:lstStyle/>
          <a:p>
            <a:pPr marL="342900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A6C69"/>
              </a:solidFill>
              <a:effectLst/>
              <a:uLnTx/>
              <a:uFillTx/>
              <a:latin typeface="Calibri"/>
              <a:ea typeface="+mn-ea"/>
              <a:cs typeface="+mn-cs"/>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(4) Create a timeline for change management activities to ensure compliance with </a:t>
            </a:r>
            <a:r>
              <a:rPr kumimoji="0" lang="en-US" sz="2000" b="0" i="0" u="none" strike="noStrike" kern="1200" cap="none" spc="0" normalizeH="0" baseline="0" noProof="0" dirty="0">
                <a:ln>
                  <a:noFill/>
                </a:ln>
                <a:solidFill>
                  <a:srgbClr val="9E2482"/>
                </a:solidFill>
                <a:effectLst/>
                <a:uLnTx/>
                <a:uFillTx/>
                <a:latin typeface="Arial" panose="020B0604020202020204" pitchFamily="34" charset="0"/>
                <a:cs typeface="Arial" panose="020B0604020202020204" pitchFamily="34" charset="0"/>
              </a:rPr>
              <a:t>January 1, 2020 </a:t>
            </a:r>
            <a:r>
              <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effective date.</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Develop a list of the changes and draft a plan for how your agency will respond</a:t>
            </a: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Prepare early to ensure timely compliance</a:t>
            </a:r>
          </a:p>
          <a:p>
            <a:pPr marL="1028700" marR="0" lvl="1" algn="l" defTabSz="457200" rtl="0" eaLnBrk="1" fontAlgn="auto" latinLnBrk="0" hangingPunct="1">
              <a:lnSpc>
                <a:spcPct val="100000"/>
              </a:lnSpc>
              <a:spcBef>
                <a:spcPts val="0"/>
              </a:spcBef>
              <a:spcAft>
                <a:spcPts val="0"/>
              </a:spcAft>
              <a:buClr>
                <a:srgbClr val="9E2482"/>
              </a:buClr>
              <a:buSzTx/>
              <a:tabLst/>
              <a:defRPr/>
            </a:pPr>
            <a:endParaRPr lang="en-US" sz="2000" dirty="0">
              <a:solidFill>
                <a:srgbClr val="6A6C69"/>
              </a:solidFill>
              <a:latin typeface="Arial" panose="020B0604020202020204" pitchFamily="34" charset="0"/>
              <a:cs typeface="Arial" panose="020B0604020202020204" pitchFamily="34" charset="0"/>
            </a:endParaRPr>
          </a:p>
          <a:p>
            <a:pPr marL="571500">
              <a:buClr>
                <a:srgbClr val="9E2482"/>
              </a:buClr>
              <a:defRPr/>
            </a:pPr>
            <a:r>
              <a:rPr lang="en-US" sz="2000" dirty="0">
                <a:solidFill>
                  <a:srgbClr val="6A6C69"/>
                </a:solidFill>
                <a:latin typeface="Arial" panose="020B0604020202020204" pitchFamily="34" charset="0"/>
                <a:cs typeface="Arial" panose="020B0604020202020204" pitchFamily="34" charset="0"/>
              </a:rPr>
              <a:t>Here are system deadlines for State agencies:</a:t>
            </a:r>
          </a:p>
          <a:p>
            <a:pPr marL="571500">
              <a:buClr>
                <a:srgbClr val="9E2482"/>
              </a:buClr>
              <a:defRPr/>
            </a:pPr>
            <a:endParaRPr lang="en-US" sz="2000" dirty="0">
              <a:solidFill>
                <a:srgbClr val="6A6C69"/>
              </a:solidFill>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The system changes need to be made during the month of November 2019</a:t>
            </a: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lang="en-US" sz="2000" dirty="0">
                <a:solidFill>
                  <a:srgbClr val="6A6C69"/>
                </a:solidFill>
                <a:latin typeface="Arial" panose="020B0604020202020204" pitchFamily="34" charset="0"/>
                <a:cs typeface="Arial" panose="020B0604020202020204" pitchFamily="34" charset="0"/>
              </a:rPr>
              <a:t>The effective date of the changes need to be between November 1, 2019 and November 30, 2019.</a:t>
            </a:r>
            <a:endParaRPr kumimoji="0" lang="en-US" sz="2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p:txBody>
      </p:sp>
    </p:spTree>
    <p:extLst>
      <p:ext uri="{BB962C8B-B14F-4D97-AF65-F5344CB8AC3E}">
        <p14:creationId xmlns:p14="http://schemas.microsoft.com/office/powerpoint/2010/main" val="224283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87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1113390"/>
            <a:ext cx="8229600" cy="4525963"/>
          </a:xfrm>
        </p:spPr>
        <p:txBody>
          <a:bodyPr>
            <a:normAutofit/>
          </a:bodyPr>
          <a:lstStyle/>
          <a:p>
            <a:pPr marL="400050" lvl="1" indent="0">
              <a:buNone/>
            </a:pPr>
            <a:r>
              <a:rPr lang="en-US" sz="3000" dirty="0">
                <a:solidFill>
                  <a:srgbClr val="9E2482"/>
                </a:solidFill>
                <a:latin typeface="Arial" panose="020B0604020202020204" pitchFamily="34" charset="0"/>
                <a:cs typeface="Arial" panose="020B0604020202020204" pitchFamily="34" charset="0"/>
              </a:rPr>
              <a:t>What should we do to prepare?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6" name="Rectangle 5"/>
          <p:cNvSpPr/>
          <p:nvPr/>
        </p:nvSpPr>
        <p:spPr>
          <a:xfrm>
            <a:off x="263237" y="1669060"/>
            <a:ext cx="8423563" cy="5170646"/>
          </a:xfrm>
          <a:prstGeom prst="rect">
            <a:avLst/>
          </a:prstGeom>
        </p:spPr>
        <p:txBody>
          <a:bodyPr wrap="square">
            <a:spAutoFit/>
          </a:bodyPr>
          <a:lstStyle/>
          <a:p>
            <a:pPr marL="34290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(5) Prepare managers and supervisors</a:t>
            </a:r>
          </a:p>
          <a:p>
            <a:pPr marL="571500" marR="0" lvl="0" indent="0" algn="ctr"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Communicate with employees about the changes</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 Answer employee questions</a:t>
            </a: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Possibly reclassify some managers/supervisors </a:t>
            </a:r>
            <a:endParaRPr kumimoji="0" lang="en-US" sz="24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p:txBody>
      </p:sp>
    </p:spTree>
    <p:extLst>
      <p:ext uri="{BB962C8B-B14F-4D97-AF65-F5344CB8AC3E}">
        <p14:creationId xmlns:p14="http://schemas.microsoft.com/office/powerpoint/2010/main" val="127106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lvl="0" algn="ctr" defTabSz="914400">
              <a:lnSpc>
                <a:spcPct val="90000"/>
              </a:lnSpc>
            </a:pPr>
            <a:r>
              <a:rPr lang="en-US" sz="3900" kern="1200" dirty="0">
                <a:solidFill>
                  <a:srgbClr val="FFFFFF"/>
                </a:solidFill>
                <a:latin typeface="Arial" panose="020B0604020202020204" pitchFamily="34" charset="0"/>
                <a:cs typeface="Arial" panose="020B0604020202020204" pitchFamily="34" charset="0"/>
              </a:rPr>
              <a:t>(5) Prepare managers and supervisors</a:t>
            </a:r>
            <a:br>
              <a:rPr lang="en-US" sz="3900" kern="1200" dirty="0">
                <a:solidFill>
                  <a:srgbClr val="FFFFFF"/>
                </a:solidFill>
                <a:latin typeface="+mj-lt"/>
                <a:ea typeface="+mj-ea"/>
                <a:cs typeface="+mj-cs"/>
              </a:rPr>
            </a:br>
            <a:endParaRPr lang="en-US" sz="39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7869254" y="6492875"/>
            <a:ext cx="1022083"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595959"/>
              </a:solidFill>
              <a:effectLst/>
              <a:uLnTx/>
              <a:uFillTx/>
              <a:latin typeface="Calibri"/>
              <a:ea typeface="+mn-ea"/>
              <a:cs typeface="Helvetica"/>
            </a:endParaRPr>
          </a:p>
        </p:txBody>
      </p:sp>
      <p:sp>
        <p:nvSpPr>
          <p:cNvPr id="3" name="Rectangle 2">
            <a:extLst>
              <a:ext uri="{FF2B5EF4-FFF2-40B4-BE49-F238E27FC236}">
                <a16:creationId xmlns:a16="http://schemas.microsoft.com/office/drawing/2014/main" id="{68C5ACB1-EABC-41CC-AE53-2855894DFEDD}"/>
              </a:ext>
            </a:extLst>
          </p:cNvPr>
          <p:cNvSpPr/>
          <p:nvPr/>
        </p:nvSpPr>
        <p:spPr>
          <a:xfrm>
            <a:off x="3636498" y="5863469"/>
            <a:ext cx="5507502"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http://doas.ga.gov/assets/Human%20Resources%20Administration/FLSA%20Tools/FLSA_Announcement.pdf</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Content Placeholder 7">
            <a:extLst>
              <a:ext uri="{FF2B5EF4-FFF2-40B4-BE49-F238E27FC236}">
                <a16:creationId xmlns:a16="http://schemas.microsoft.com/office/drawing/2014/main" id="{83DD1354-0274-4000-838C-722C4E17D169}"/>
              </a:ext>
            </a:extLst>
          </p:cNvPr>
          <p:cNvPicPr>
            <a:picLocks noGrp="1" noChangeAspect="1"/>
          </p:cNvPicPr>
          <p:nvPr>
            <p:ph idx="1"/>
          </p:nvPr>
        </p:nvPicPr>
        <p:blipFill>
          <a:blip r:embed="rId4"/>
          <a:stretch>
            <a:fillRect/>
          </a:stretch>
        </p:blipFill>
        <p:spPr>
          <a:xfrm>
            <a:off x="3754908" y="1697100"/>
            <a:ext cx="5242034" cy="4015723"/>
          </a:xfrm>
          <a:prstGeom prst="rect">
            <a:avLst/>
          </a:prstGeom>
        </p:spPr>
      </p:pic>
      <p:pic>
        <p:nvPicPr>
          <p:cNvPr id="11" name="Picture 10">
            <a:extLst>
              <a:ext uri="{FF2B5EF4-FFF2-40B4-BE49-F238E27FC236}">
                <a16:creationId xmlns:a16="http://schemas.microsoft.com/office/drawing/2014/main" id="{AFE6BAB2-AA1F-4DB4-A2FF-739B25C9765F}"/>
              </a:ext>
            </a:extLst>
          </p:cNvPr>
          <p:cNvPicPr>
            <a:picLocks noChangeAspect="1"/>
          </p:cNvPicPr>
          <p:nvPr/>
        </p:nvPicPr>
        <p:blipFill>
          <a:blip r:embed="rId5"/>
          <a:stretch>
            <a:fillRect/>
          </a:stretch>
        </p:blipFill>
        <p:spPr>
          <a:xfrm>
            <a:off x="3636498" y="276225"/>
            <a:ext cx="5360443" cy="1276350"/>
          </a:xfrm>
          <a:prstGeom prst="rect">
            <a:avLst/>
          </a:prstGeom>
        </p:spPr>
      </p:pic>
    </p:spTree>
    <p:extLst>
      <p:ext uri="{BB962C8B-B14F-4D97-AF65-F5344CB8AC3E}">
        <p14:creationId xmlns:p14="http://schemas.microsoft.com/office/powerpoint/2010/main" val="392274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lvl="0" algn="ctr" defTabSz="914400">
              <a:lnSpc>
                <a:spcPct val="90000"/>
              </a:lnSpc>
            </a:pPr>
            <a:r>
              <a:rPr lang="en-US" sz="3900" kern="1200" dirty="0">
                <a:solidFill>
                  <a:srgbClr val="FFFFFF"/>
                </a:solidFill>
                <a:latin typeface="Arial" panose="020B0604020202020204" pitchFamily="34" charset="0"/>
                <a:cs typeface="Arial" panose="020B0604020202020204" pitchFamily="34" charset="0"/>
              </a:rPr>
              <a:t>(5) Prepare managers and supervisors</a:t>
            </a:r>
            <a:br>
              <a:rPr lang="en-US" sz="3900" kern="1200" dirty="0">
                <a:solidFill>
                  <a:srgbClr val="FFFFFF"/>
                </a:solidFill>
                <a:latin typeface="+mj-lt"/>
                <a:ea typeface="+mj-ea"/>
                <a:cs typeface="+mj-cs"/>
              </a:rPr>
            </a:br>
            <a:endParaRPr lang="en-US" sz="39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7869254" y="6492875"/>
            <a:ext cx="1022083" cy="365125"/>
          </a:xfrm>
        </p:spPr>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endParaRPr kumimoji="0" lang="en-US" sz="1200" b="0" i="0" u="none" strike="noStrike" cap="none" spc="0" normalizeH="0" baseline="0" noProof="0" dirty="0">
              <a:ln>
                <a:noFill/>
              </a:ln>
              <a:solidFill>
                <a:srgbClr val="595959"/>
              </a:solidFill>
              <a:effectLst/>
              <a:uLnTx/>
              <a:uFillTx/>
              <a:latin typeface="+mn-lt"/>
              <a:cs typeface="+mn-cs"/>
            </a:endParaRPr>
          </a:p>
        </p:txBody>
      </p:sp>
      <p:sp>
        <p:nvSpPr>
          <p:cNvPr id="3" name="Rectangle 2">
            <a:extLst>
              <a:ext uri="{FF2B5EF4-FFF2-40B4-BE49-F238E27FC236}">
                <a16:creationId xmlns:a16="http://schemas.microsoft.com/office/drawing/2014/main" id="{68C5ACB1-EABC-41CC-AE53-2855894DFEDD}"/>
              </a:ext>
            </a:extLst>
          </p:cNvPr>
          <p:cNvSpPr/>
          <p:nvPr/>
        </p:nvSpPr>
        <p:spPr>
          <a:xfrm>
            <a:off x="3636498" y="5854398"/>
            <a:ext cx="5507502" cy="523220"/>
          </a:xfrm>
          <a:prstGeom prst="rect">
            <a:avLst/>
          </a:prstGeom>
        </p:spPr>
        <p:txBody>
          <a:bodyPr wrap="square">
            <a:spAutoFit/>
          </a:bodyPr>
          <a:lstStyle/>
          <a:p>
            <a:r>
              <a:rPr lang="en-US" sz="1400" dirty="0">
                <a:hlinkClick r:id="rId3"/>
              </a:rPr>
              <a:t>http://doas.ga.gov/assets/Human%20Resources%20Administration/FLSA%20Tools/FLSA_Announcement.pdf</a:t>
            </a:r>
            <a:endParaRPr lang="en-US" sz="1400" dirty="0"/>
          </a:p>
        </p:txBody>
      </p:sp>
      <p:pic>
        <p:nvPicPr>
          <p:cNvPr id="9" name="Content Placeholder 8">
            <a:extLst>
              <a:ext uri="{FF2B5EF4-FFF2-40B4-BE49-F238E27FC236}">
                <a16:creationId xmlns:a16="http://schemas.microsoft.com/office/drawing/2014/main" id="{10E7CB29-1D74-4D9C-994A-27C2E22A9744}"/>
              </a:ext>
            </a:extLst>
          </p:cNvPr>
          <p:cNvPicPr>
            <a:picLocks noGrp="1" noChangeAspect="1"/>
          </p:cNvPicPr>
          <p:nvPr>
            <p:ph idx="1"/>
          </p:nvPr>
        </p:nvPicPr>
        <p:blipFill>
          <a:blip r:embed="rId4"/>
          <a:stretch>
            <a:fillRect/>
          </a:stretch>
        </p:blipFill>
        <p:spPr>
          <a:xfrm>
            <a:off x="3501893" y="1600201"/>
            <a:ext cx="5136430" cy="4254198"/>
          </a:xfrm>
          <a:prstGeom prst="rect">
            <a:avLst/>
          </a:prstGeom>
        </p:spPr>
      </p:pic>
      <p:pic>
        <p:nvPicPr>
          <p:cNvPr id="8" name="Picture 7">
            <a:extLst>
              <a:ext uri="{FF2B5EF4-FFF2-40B4-BE49-F238E27FC236}">
                <a16:creationId xmlns:a16="http://schemas.microsoft.com/office/drawing/2014/main" id="{56B4427A-59FD-4CF5-B0A7-1CEAC24409CE}"/>
              </a:ext>
            </a:extLst>
          </p:cNvPr>
          <p:cNvPicPr>
            <a:picLocks noChangeAspect="1"/>
          </p:cNvPicPr>
          <p:nvPr/>
        </p:nvPicPr>
        <p:blipFill>
          <a:blip r:embed="rId5"/>
          <a:stretch>
            <a:fillRect/>
          </a:stretch>
        </p:blipFill>
        <p:spPr>
          <a:xfrm>
            <a:off x="3636498" y="276225"/>
            <a:ext cx="5360443" cy="1276350"/>
          </a:xfrm>
          <a:prstGeom prst="rect">
            <a:avLst/>
          </a:prstGeom>
        </p:spPr>
      </p:pic>
    </p:spTree>
    <p:extLst>
      <p:ext uri="{BB962C8B-B14F-4D97-AF65-F5344CB8AC3E}">
        <p14:creationId xmlns:p14="http://schemas.microsoft.com/office/powerpoint/2010/main" val="259092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87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1009695"/>
            <a:ext cx="8229600" cy="4525963"/>
          </a:xfrm>
        </p:spPr>
        <p:txBody>
          <a:bodyPr>
            <a:normAutofit/>
          </a:bodyPr>
          <a:lstStyle/>
          <a:p>
            <a:pPr marL="400050" lvl="1" indent="0">
              <a:buNone/>
            </a:pPr>
            <a:r>
              <a:rPr lang="en-US" sz="3000" dirty="0">
                <a:solidFill>
                  <a:srgbClr val="9E2482"/>
                </a:solidFill>
                <a:latin typeface="Arial" panose="020B0604020202020204" pitchFamily="34" charset="0"/>
                <a:cs typeface="Arial" panose="020B0604020202020204" pitchFamily="34" charset="0"/>
              </a:rPr>
              <a:t>What should we do to prepare?</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6" name="Rectangle 5"/>
          <p:cNvSpPr/>
          <p:nvPr/>
        </p:nvSpPr>
        <p:spPr>
          <a:xfrm>
            <a:off x="263237" y="1386255"/>
            <a:ext cx="8673373" cy="5447645"/>
          </a:xfrm>
          <a:prstGeom prst="rect">
            <a:avLst/>
          </a:prstGeom>
        </p:spPr>
        <p:txBody>
          <a:bodyPr wrap="square">
            <a:spAutoFit/>
          </a:bodyPr>
          <a:lstStyle/>
          <a:p>
            <a:pPr marL="34290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571500" marR="0" lvl="0" indent="0" algn="l" defTabSz="457200" rtl="0" eaLnBrk="1" fontAlgn="auto" latinLnBrk="0" hangingPunct="1">
              <a:lnSpc>
                <a:spcPct val="100000"/>
              </a:lnSpc>
              <a:spcBef>
                <a:spcPts val="0"/>
              </a:spcBef>
              <a:spcAft>
                <a:spcPts val="0"/>
              </a:spcAft>
              <a:buClr>
                <a:srgbClr val="9E2482"/>
              </a:buClr>
              <a:buSzTx/>
              <a:buFontTx/>
              <a:buNone/>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(6) Communicate upcoming changes</a:t>
            </a:r>
          </a:p>
          <a:p>
            <a:pPr marL="571500" marR="0" lvl="0" indent="0" algn="ctr" defTabSz="457200" rtl="0" eaLnBrk="1" fontAlgn="auto" latinLnBrk="0" hangingPunct="1">
              <a:lnSpc>
                <a:spcPct val="100000"/>
              </a:lnSpc>
              <a:spcBef>
                <a:spcPts val="0"/>
              </a:spcBef>
              <a:spcAft>
                <a:spcPts val="0"/>
              </a:spcAft>
              <a:buClr>
                <a:srgbClr val="9E2482"/>
              </a:buClr>
              <a:buSzTx/>
              <a:buFontTx/>
              <a:buNone/>
              <a:tabLst/>
              <a:defRPr/>
            </a:pPr>
            <a:endParaRPr kumimoji="0" lang="en-US" sz="16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Determine communication techniques suitable for workforce, hours of business, and locations</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16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Consider how affected employees may perceive the changes</a:t>
            </a:r>
          </a:p>
          <a:p>
            <a:pPr marL="1028700" marR="0" lvl="1" indent="0" algn="l" defTabSz="457200" rtl="0" eaLnBrk="1" fontAlgn="auto" latinLnBrk="0" hangingPunct="1">
              <a:lnSpc>
                <a:spcPct val="100000"/>
              </a:lnSpc>
              <a:spcBef>
                <a:spcPts val="0"/>
              </a:spcBef>
              <a:spcAft>
                <a:spcPts val="0"/>
              </a:spcAft>
              <a:buClr>
                <a:srgbClr val="9E2482"/>
              </a:buClr>
              <a:buSzTx/>
              <a:buFontTx/>
              <a:buNone/>
              <a:tabLst/>
              <a:defRPr/>
            </a:pPr>
            <a:endParaRPr kumimoji="0" lang="en-US" sz="16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1485900" marR="0" lvl="1" indent="-4572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r>
              <a:rPr kumimoji="0" lang="en-US" sz="30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rPr>
              <a:t>Convey that changes are federal law mandates applying to all employers</a:t>
            </a:r>
            <a:endParaRPr kumimoji="0" lang="en-US" sz="2400" b="0" i="0" u="none" strike="noStrike" kern="1200" cap="none" spc="0" normalizeH="0" baseline="0" noProof="0" dirty="0">
              <a:ln>
                <a:noFill/>
              </a:ln>
              <a:solidFill>
                <a:srgbClr val="6A6C69"/>
              </a:solidFill>
              <a:effectLst/>
              <a:uLnTx/>
              <a:uFillTx/>
              <a:latin typeface="Arial" panose="020B0604020202020204" pitchFamily="34" charset="0"/>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
                <a:srgbClr val="9E2482"/>
              </a:buClr>
              <a:buSzTx/>
              <a:buFont typeface="Wingdings" panose="05000000000000000000" pitchFamily="2" charset="2"/>
              <a:buChar char="ü"/>
              <a:tabLst/>
              <a:defRPr/>
            </a:pPr>
            <a:endParaRPr kumimoji="0" lang="en-US" sz="2400" b="0" i="0" u="none" strike="noStrike" kern="1200" cap="none" spc="0" normalizeH="0" baseline="0" noProof="0" dirty="0">
              <a:ln>
                <a:noFill/>
              </a:ln>
              <a:solidFill>
                <a:srgbClr val="6A6C69"/>
              </a:solidFill>
              <a:effectLst/>
              <a:uLnTx/>
              <a:uFillTx/>
              <a:latin typeface="Calibri"/>
              <a:ea typeface="+mn-ea"/>
              <a:cs typeface="+mn-cs"/>
            </a:endParaRPr>
          </a:p>
          <a:p>
            <a:pPr marL="11430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A6C69"/>
              </a:solidFill>
              <a:effectLst/>
              <a:uLnTx/>
              <a:uFillTx/>
              <a:latin typeface="Calibri"/>
              <a:ea typeface="+mn-ea"/>
              <a:cs typeface="+mn-cs"/>
            </a:endParaRPr>
          </a:p>
        </p:txBody>
      </p:sp>
    </p:spTree>
    <p:extLst>
      <p:ext uri="{BB962C8B-B14F-4D97-AF65-F5344CB8AC3E}">
        <p14:creationId xmlns:p14="http://schemas.microsoft.com/office/powerpoint/2010/main" val="359039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Effects of FLSA Overtime Updates</a:t>
            </a:r>
          </a:p>
        </p:txBody>
      </p:sp>
      <p:sp>
        <p:nvSpPr>
          <p:cNvPr id="3" name="Content Placeholder 2"/>
          <p:cNvSpPr>
            <a:spLocks noGrp="1"/>
          </p:cNvSpPr>
          <p:nvPr>
            <p:ph idx="1"/>
          </p:nvPr>
        </p:nvSpPr>
        <p:spPr/>
        <p:txBody>
          <a:bodyPr>
            <a:normAutofit/>
          </a:bodyPr>
          <a:lstStyle/>
          <a:p>
            <a:pPr marL="160020" indent="0" algn="ctr">
              <a:buNone/>
            </a:pPr>
            <a:endParaRPr lang="en-US" sz="3000" dirty="0"/>
          </a:p>
          <a:p>
            <a:pPr marL="160020" indent="0">
              <a:buNone/>
            </a:pPr>
            <a:endParaRPr lang="en-US" sz="3000" dirty="0"/>
          </a:p>
          <a:p>
            <a:pPr marL="160020" indent="0">
              <a:buNone/>
            </a:pPr>
            <a:endParaRPr lang="en-US" sz="3000" dirty="0"/>
          </a:p>
          <a:p>
            <a:pPr marL="160020" indent="0" algn="ctr">
              <a:buNone/>
            </a:pPr>
            <a:endParaRPr lang="en-US" sz="3000" dirty="0">
              <a:solidFill>
                <a:srgbClr val="70126B"/>
              </a:solidFill>
            </a:endParaRPr>
          </a:p>
          <a:p>
            <a:pPr marL="160020" indent="0" algn="ctr">
              <a:buNone/>
            </a:pPr>
            <a:endParaRPr lang="en-US" sz="3000" dirty="0">
              <a:solidFill>
                <a:srgbClr val="70126B"/>
              </a:solidFill>
            </a:endParaRPr>
          </a:p>
          <a:p>
            <a:pPr marL="160020" indent="0" algn="ctr">
              <a:buNone/>
            </a:pPr>
            <a:endParaRPr lang="en-US" sz="3000" dirty="0">
              <a:solidFill>
                <a:srgbClr val="70126B"/>
              </a:solidFill>
            </a:endParaRPr>
          </a:p>
          <a:p>
            <a:pPr marL="160020" indent="0" algn="ctr">
              <a:buNone/>
            </a:pPr>
            <a:endParaRPr lang="en-US" sz="3000" dirty="0">
              <a:solidFill>
                <a:srgbClr val="70126B"/>
              </a:solidFill>
            </a:endParaRPr>
          </a:p>
          <a:p>
            <a:pPr marL="160020" indent="0" algn="ctr">
              <a:buNone/>
            </a:pPr>
            <a:endParaRPr lang="en-US" sz="3000" dirty="0">
              <a:solidFill>
                <a:srgbClr val="70126B"/>
              </a:solidFill>
            </a:endParaRPr>
          </a:p>
          <a:p>
            <a:pPr marL="160020" indent="0" algn="ctr">
              <a:buNone/>
            </a:pPr>
            <a:endParaRPr lang="en-US" sz="3000" dirty="0">
              <a:solidFill>
                <a:srgbClr val="70126B"/>
              </a:solidFill>
            </a:endParaRPr>
          </a:p>
          <a:p>
            <a:pPr marL="160020" indent="0" algn="ctr">
              <a:buNone/>
            </a:pPr>
            <a:endParaRPr lang="en-US" sz="3000" dirty="0">
              <a:solidFill>
                <a:srgbClr val="70126B"/>
              </a:solidFill>
            </a:endParaRPr>
          </a:p>
          <a:p>
            <a:pPr marL="160020" indent="0" algn="ctr">
              <a:buNone/>
            </a:pPr>
            <a:endParaRPr lang="en-US" sz="3000" i="1" dirty="0">
              <a:solidFill>
                <a:srgbClr val="9E2482"/>
              </a:solidFill>
            </a:endParaRPr>
          </a:p>
          <a:p>
            <a:pPr marL="160020" indent="0" algn="ctr">
              <a:buNone/>
            </a:pPr>
            <a:endParaRPr lang="en-US" sz="3000" i="1" dirty="0">
              <a:solidFill>
                <a:srgbClr val="9E2482"/>
              </a:solidFill>
            </a:endParaRPr>
          </a:p>
          <a:p>
            <a:pPr marL="160020" indent="0" algn="ctr">
              <a:buNone/>
            </a:pPr>
            <a:endParaRPr lang="en-US" sz="3000" i="1" dirty="0">
              <a:solidFill>
                <a:srgbClr val="9E2482"/>
              </a:solidFill>
            </a:endParaRPr>
          </a:p>
          <a:p>
            <a:pPr marL="160020" indent="0" algn="ctr">
              <a:buNone/>
            </a:pPr>
            <a:endParaRPr lang="en-US" sz="3000" dirty="0">
              <a:solidFill>
                <a:srgbClr val="70126B"/>
              </a:solidFill>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graphicFrame>
        <p:nvGraphicFramePr>
          <p:cNvPr id="7" name="Diagram 6"/>
          <p:cNvGraphicFramePr>
            <a:graphicFrameLocks/>
          </p:cNvGraphicFramePr>
          <p:nvPr>
            <p:extLst>
              <p:ext uri="{D42A27DB-BD31-4B8C-83A1-F6EECF244321}">
                <p14:modId xmlns:p14="http://schemas.microsoft.com/office/powerpoint/2010/main" val="2792053660"/>
              </p:ext>
            </p:extLst>
          </p:nvPr>
        </p:nvGraphicFramePr>
        <p:xfrm>
          <a:off x="292231" y="2358050"/>
          <a:ext cx="8597245" cy="298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20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4"/>
            <a:ext cx="8229600" cy="114300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FLSA Overtime Updates</a:t>
            </a:r>
          </a:p>
        </p:txBody>
      </p:sp>
      <p:sp>
        <p:nvSpPr>
          <p:cNvPr id="3" name="Content Placeholder 2"/>
          <p:cNvSpPr>
            <a:spLocks noGrp="1"/>
          </p:cNvSpPr>
          <p:nvPr>
            <p:ph idx="1"/>
          </p:nvPr>
        </p:nvSpPr>
        <p:spPr>
          <a:xfrm>
            <a:off x="457200" y="1006311"/>
            <a:ext cx="8469984" cy="4989136"/>
          </a:xfrm>
        </p:spPr>
        <p:txBody>
          <a:bodyPr>
            <a:normAutofit/>
          </a:bodyPr>
          <a:lstStyle/>
          <a:p>
            <a:pPr marL="120015" indent="0">
              <a:buNone/>
            </a:pPr>
            <a:r>
              <a:rPr lang="en-US" sz="3000" dirty="0">
                <a:solidFill>
                  <a:srgbClr val="9E2482"/>
                </a:solidFill>
                <a:latin typeface="Arial" panose="020B0604020202020204" pitchFamily="34" charset="0"/>
                <a:cs typeface="Arial" panose="020B0604020202020204" pitchFamily="34" charset="0"/>
              </a:rPr>
              <a:t>Consequences of misclassifying an employee as exempt:</a:t>
            </a:r>
          </a:p>
          <a:p>
            <a:pPr marL="160020" indent="0">
              <a:buNone/>
            </a:pPr>
            <a:endParaRPr lang="en-US" sz="1600" dirty="0">
              <a:solidFill>
                <a:srgbClr val="9E2482"/>
              </a:solidFill>
              <a:latin typeface="Arial" panose="020B0604020202020204" pitchFamily="34" charset="0"/>
              <a:cs typeface="Arial" panose="020B0604020202020204" pitchFamily="34" charset="0"/>
            </a:endParaRPr>
          </a:p>
          <a:p>
            <a:pPr marL="634603" indent="-342900">
              <a:buFont typeface="Wingdings" panose="05000000000000000000" pitchFamily="2" charset="2"/>
              <a:buChar char="ü"/>
            </a:pPr>
            <a:r>
              <a:rPr lang="en-US" sz="3000" dirty="0">
                <a:latin typeface="Arial" panose="020B0604020202020204" pitchFamily="34" charset="0"/>
                <a:cs typeface="Arial" panose="020B0604020202020204" pitchFamily="34" charset="0"/>
              </a:rPr>
              <a:t>Back wages and overtime compensation owed</a:t>
            </a:r>
          </a:p>
          <a:p>
            <a:pPr marL="291703" indent="0">
              <a:buNone/>
            </a:pPr>
            <a:endParaRPr lang="en-US" sz="1000" dirty="0">
              <a:latin typeface="Arial" panose="020B0604020202020204" pitchFamily="34" charset="0"/>
              <a:cs typeface="Arial" panose="020B0604020202020204" pitchFamily="34" charset="0"/>
            </a:endParaRPr>
          </a:p>
          <a:p>
            <a:pPr marL="634603" indent="-342900">
              <a:buFont typeface="Wingdings" panose="05000000000000000000" pitchFamily="2" charset="2"/>
              <a:buChar char="ü"/>
            </a:pPr>
            <a:r>
              <a:rPr lang="en-US" sz="3000" dirty="0">
                <a:latin typeface="Arial" panose="020B0604020202020204" pitchFamily="34" charset="0"/>
                <a:cs typeface="Arial" panose="020B0604020202020204" pitchFamily="34" charset="0"/>
              </a:rPr>
              <a:t>Attorney’s fees</a:t>
            </a:r>
          </a:p>
          <a:p>
            <a:pPr marL="291703" indent="0">
              <a:buNone/>
            </a:pPr>
            <a:endParaRPr lang="en-US" sz="1000" dirty="0">
              <a:latin typeface="Arial" panose="020B0604020202020204" pitchFamily="34" charset="0"/>
              <a:cs typeface="Arial" panose="020B0604020202020204" pitchFamily="34" charset="0"/>
            </a:endParaRPr>
          </a:p>
          <a:p>
            <a:pPr marL="634603" indent="-342900">
              <a:buFont typeface="Wingdings" panose="05000000000000000000" pitchFamily="2" charset="2"/>
              <a:buChar char="ü"/>
            </a:pPr>
            <a:r>
              <a:rPr lang="en-US" sz="3000" dirty="0">
                <a:latin typeface="Arial" panose="020B0604020202020204" pitchFamily="34" charset="0"/>
                <a:cs typeface="Arial" panose="020B0604020202020204" pitchFamily="34" charset="0"/>
              </a:rPr>
              <a:t>Potential for class action</a:t>
            </a:r>
          </a:p>
          <a:p>
            <a:pPr marL="291703" indent="0">
              <a:buNone/>
            </a:pPr>
            <a:endParaRPr lang="en-US" sz="1000" dirty="0">
              <a:latin typeface="Arial" panose="020B0604020202020204" pitchFamily="34" charset="0"/>
              <a:cs typeface="Arial" panose="020B0604020202020204" pitchFamily="34" charset="0"/>
            </a:endParaRPr>
          </a:p>
          <a:p>
            <a:pPr marL="634603" indent="-342900">
              <a:buFont typeface="Wingdings" panose="05000000000000000000" pitchFamily="2" charset="2"/>
              <a:buChar char="ü"/>
            </a:pPr>
            <a:r>
              <a:rPr lang="en-US" sz="3000" dirty="0">
                <a:latin typeface="Arial" panose="020B0604020202020204" pitchFamily="34" charset="0"/>
                <a:cs typeface="Arial" panose="020B0604020202020204" pitchFamily="34" charset="0"/>
              </a:rPr>
              <a:t>Additional penalties for willful violations</a:t>
            </a:r>
          </a:p>
          <a:p>
            <a:pPr marL="120015" indent="0">
              <a:buNone/>
            </a:pPr>
            <a:endParaRPr lang="en-US" sz="2100" dirty="0">
              <a:latin typeface="+mn-lt"/>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Tree>
    <p:extLst>
      <p:ext uri="{BB962C8B-B14F-4D97-AF65-F5344CB8AC3E}">
        <p14:creationId xmlns:p14="http://schemas.microsoft.com/office/powerpoint/2010/main" val="135975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9C1D-1922-4BEF-831B-DAE399095A04}"/>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Agency experiences</a:t>
            </a:r>
          </a:p>
        </p:txBody>
      </p:sp>
      <p:sp>
        <p:nvSpPr>
          <p:cNvPr id="3" name="Content Placeholder 2">
            <a:extLst>
              <a:ext uri="{FF2B5EF4-FFF2-40B4-BE49-F238E27FC236}">
                <a16:creationId xmlns:a16="http://schemas.microsoft.com/office/drawing/2014/main" id="{88DA20DD-DFA3-4A63-A89E-F5AF8495DE7D}"/>
              </a:ext>
            </a:extLst>
          </p:cNvPr>
          <p:cNvSpPr>
            <a:spLocks noGrp="1"/>
          </p:cNvSpPr>
          <p:nvPr>
            <p:ph idx="1"/>
          </p:nvPr>
        </p:nvSpPr>
        <p:spPr/>
        <p:txBody>
          <a:bodyPr>
            <a:normAutofit/>
          </a:bodyPr>
          <a:lstStyle/>
          <a:p>
            <a:pPr marL="160020" indent="0">
              <a:buNone/>
            </a:pPr>
            <a:r>
              <a:rPr lang="en-US" sz="2400" dirty="0">
                <a:latin typeface="Arial" panose="020B0604020202020204" pitchFamily="34" charset="0"/>
                <a:cs typeface="Arial" panose="020B0604020202020204" pitchFamily="34" charset="0"/>
              </a:rPr>
              <a:t>Through communication with various agencies, focus since notification of the FLSA Final OT Rule updates has been on the following:</a:t>
            </a:r>
          </a:p>
          <a:p>
            <a:pPr marL="16002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Impacted positions</a:t>
            </a:r>
          </a:p>
          <a:p>
            <a:r>
              <a:rPr lang="en-US" sz="2400" dirty="0">
                <a:latin typeface="Arial" panose="020B0604020202020204" pitchFamily="34" charset="0"/>
                <a:cs typeface="Arial" panose="020B0604020202020204" pitchFamily="34" charset="0"/>
              </a:rPr>
              <a:t>Determining what the agency budget will allow</a:t>
            </a:r>
          </a:p>
          <a:p>
            <a:r>
              <a:rPr lang="en-US" sz="2400" dirty="0">
                <a:latin typeface="Arial" panose="020B0604020202020204" pitchFamily="34" charset="0"/>
                <a:cs typeface="Arial" panose="020B0604020202020204" pitchFamily="34" charset="0"/>
              </a:rPr>
              <a:t>Determining how to handle both exempt and non-exempt employees in the same job</a:t>
            </a:r>
          </a:p>
          <a:p>
            <a:r>
              <a:rPr lang="en-US" sz="2400" dirty="0">
                <a:latin typeface="Arial" panose="020B0604020202020204" pitchFamily="34" charset="0"/>
                <a:cs typeface="Arial" panose="020B0604020202020204" pitchFamily="34" charset="0"/>
              </a:rPr>
              <a:t>Ensuring proper classification of positions</a:t>
            </a:r>
          </a:p>
          <a:p>
            <a:r>
              <a:rPr lang="en-US" sz="2400" dirty="0">
                <a:latin typeface="Arial" panose="020B0604020202020204" pitchFamily="34" charset="0"/>
                <a:cs typeface="Arial" panose="020B0604020202020204" pitchFamily="34" charset="0"/>
              </a:rPr>
              <a:t>Still moving forward despite being mindful of 2016</a:t>
            </a:r>
          </a:p>
        </p:txBody>
      </p:sp>
      <p:sp>
        <p:nvSpPr>
          <p:cNvPr id="4" name="Slide Number Placeholder 3">
            <a:extLst>
              <a:ext uri="{FF2B5EF4-FFF2-40B4-BE49-F238E27FC236}">
                <a16:creationId xmlns:a16="http://schemas.microsoft.com/office/drawing/2014/main" id="{FEB60491-18CD-4A93-877F-39D075EEFBB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Tree>
    <p:extLst>
      <p:ext uri="{BB962C8B-B14F-4D97-AF65-F5344CB8AC3E}">
        <p14:creationId xmlns:p14="http://schemas.microsoft.com/office/powerpoint/2010/main" val="237781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 Prevention Training	</a:t>
            </a:r>
          </a:p>
        </p:txBody>
      </p:sp>
      <p:sp>
        <p:nvSpPr>
          <p:cNvPr id="3" name="Text Placeholder 2"/>
          <p:cNvSpPr>
            <a:spLocks noGrp="1"/>
          </p:cNvSpPr>
          <p:nvPr>
            <p:ph type="body" sz="quarter" idx="11"/>
          </p:nvPr>
        </p:nvSpPr>
        <p:spPr/>
        <p:txBody>
          <a:bodyPr/>
          <a:lstStyle/>
          <a:p>
            <a:r>
              <a:rPr lang="en-US" dirty="0"/>
              <a:t>Al Howell</a:t>
            </a:r>
          </a:p>
        </p:txBody>
      </p:sp>
    </p:spTree>
    <p:extLst>
      <p:ext uri="{BB962C8B-B14F-4D97-AF65-F5344CB8AC3E}">
        <p14:creationId xmlns:p14="http://schemas.microsoft.com/office/powerpoint/2010/main" val="193158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8D49AB-8B42-49F3-B356-D3C1EA8D69F0}"/>
              </a:ext>
            </a:extLst>
          </p:cNvPr>
          <p:cNvSpPr>
            <a:spLocks noGrp="1"/>
          </p:cNvSpPr>
          <p:nvPr>
            <p:ph type="title"/>
          </p:nvPr>
        </p:nvSpPr>
        <p:spPr>
          <a:xfrm>
            <a:off x="394554" y="4756638"/>
            <a:ext cx="8354891" cy="930447"/>
          </a:xfrm>
        </p:spPr>
        <p:txBody>
          <a:bodyPr vert="horz" lIns="91440" tIns="45720" rIns="91440" bIns="45720" rtlCol="0" anchor="b">
            <a:normAutofit/>
          </a:bodyPr>
          <a:lstStyle/>
          <a:p>
            <a:pPr algn="ctr" defTabSz="914400">
              <a:lnSpc>
                <a:spcPct val="90000"/>
              </a:lnSpc>
            </a:pPr>
            <a:r>
              <a:rPr lang="en-US" sz="4700" kern="1200" dirty="0">
                <a:solidFill>
                  <a:srgbClr val="FFFFFF"/>
                </a:solidFill>
                <a:latin typeface="Arial" panose="020B0604020202020204" pitchFamily="34" charset="0"/>
                <a:cs typeface="Arial" panose="020B0604020202020204" pitchFamily="34" charset="0"/>
              </a:rPr>
              <a:t>Managing comp time/overtime</a:t>
            </a:r>
          </a:p>
        </p:txBody>
      </p:sp>
      <p:pic>
        <p:nvPicPr>
          <p:cNvPr id="11" name="Content Placeholder 10">
            <a:extLst>
              <a:ext uri="{FF2B5EF4-FFF2-40B4-BE49-F238E27FC236}">
                <a16:creationId xmlns:a16="http://schemas.microsoft.com/office/drawing/2014/main" id="{0804BFD9-5CBD-431B-8F62-95823C79799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3216" b="12909"/>
          <a:stretch/>
        </p:blipFill>
        <p:spPr>
          <a:xfrm>
            <a:off x="1886247" y="307731"/>
            <a:ext cx="5330181" cy="3997637"/>
          </a:xfrm>
          <a:prstGeom prst="rect">
            <a:avLst/>
          </a:prstGeom>
        </p:spPr>
      </p:pic>
      <p:cxnSp>
        <p:nvCxnSpPr>
          <p:cNvPr id="31" name="Straight Connector 2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B5EA55F-1193-45D1-BC57-E8BC2DD85477}"/>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algn="r" defTabSz="914400">
              <a:spcAft>
                <a:spcPts val="600"/>
              </a:spcAft>
            </a:pPr>
            <a:fld id="{CCE7EACD-A346-A34B-BBAF-EF458C812BA9}" type="slidenum">
              <a:rPr lang="en-US" sz="1000">
                <a:solidFill>
                  <a:srgbClr val="898989"/>
                </a:solidFill>
                <a:latin typeface="+mn-lt"/>
                <a:cs typeface="+mn-cs"/>
              </a:rPr>
              <a:pPr algn="r" defTabSz="914400">
                <a:spcAft>
                  <a:spcPts val="600"/>
                </a:spcAft>
              </a:pPr>
              <a:t>30</a:t>
            </a:fld>
            <a:endParaRPr lang="en-US" sz="1000">
              <a:solidFill>
                <a:srgbClr val="898989"/>
              </a:solidFill>
              <a:latin typeface="+mn-lt"/>
              <a:cs typeface="+mn-cs"/>
            </a:endParaRPr>
          </a:p>
        </p:txBody>
      </p:sp>
    </p:spTree>
    <p:extLst>
      <p:ext uri="{BB962C8B-B14F-4D97-AF65-F5344CB8AC3E}">
        <p14:creationId xmlns:p14="http://schemas.microsoft.com/office/powerpoint/2010/main" val="183059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5017-FC18-48FF-A77C-C60E98E89DDE}"/>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Updating FLSA Status</a:t>
            </a:r>
          </a:p>
        </p:txBody>
      </p:sp>
      <p:sp>
        <p:nvSpPr>
          <p:cNvPr id="3" name="Content Placeholder 2">
            <a:extLst>
              <a:ext uri="{FF2B5EF4-FFF2-40B4-BE49-F238E27FC236}">
                <a16:creationId xmlns:a16="http://schemas.microsoft.com/office/drawing/2014/main" id="{44BAB8EE-C24C-45DE-A026-F1C682BA25E8}"/>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System changes need to be made by agencies/entities in their HR/Payroll system during the month of </a:t>
            </a:r>
            <a:r>
              <a:rPr lang="en-US" sz="2000" b="1" dirty="0">
                <a:latin typeface="Arial" panose="020B0604020202020204" pitchFamily="34" charset="0"/>
                <a:cs typeface="Arial" panose="020B0604020202020204" pitchFamily="34" charset="0"/>
              </a:rPr>
              <a:t>November 2019 </a:t>
            </a:r>
            <a:r>
              <a:rPr lang="en-US" sz="2000" dirty="0">
                <a:latin typeface="Arial" panose="020B0604020202020204" pitchFamily="34" charset="0"/>
                <a:cs typeface="Arial" panose="020B0604020202020204" pitchFamily="34" charset="0"/>
              </a:rPr>
              <a:t>and complete the updates by </a:t>
            </a:r>
            <a:r>
              <a:rPr lang="en-US" sz="2000" b="1" dirty="0">
                <a:latin typeface="Arial" panose="020B0604020202020204" pitchFamily="34" charset="0"/>
                <a:cs typeface="Arial" panose="020B0604020202020204" pitchFamily="34" charset="0"/>
              </a:rPr>
              <a:t>November 30, 2019</a:t>
            </a:r>
            <a:r>
              <a:rPr lang="en-US" sz="2000" dirty="0">
                <a:latin typeface="Arial" panose="020B0604020202020204" pitchFamily="34" charset="0"/>
                <a:cs typeface="Arial" panose="020B0604020202020204" pitchFamily="34" charset="0"/>
              </a:rPr>
              <a:t>. </a:t>
            </a:r>
          </a:p>
          <a:p>
            <a:pPr marL="16002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assist with understanding the process of making position changes in </a:t>
            </a:r>
            <a:r>
              <a:rPr lang="en-US" sz="2000" dirty="0" err="1">
                <a:latin typeface="Arial" panose="020B0604020202020204" pitchFamily="34" charset="0"/>
                <a:cs typeface="Arial" panose="020B0604020202020204" pitchFamily="34" charset="0"/>
              </a:rPr>
              <a:t>TeamWorks</a:t>
            </a:r>
            <a:r>
              <a:rPr lang="en-US" sz="2000" dirty="0">
                <a:latin typeface="Arial" panose="020B0604020202020204" pitchFamily="34" charset="0"/>
                <a:cs typeface="Arial" panose="020B0604020202020204" pitchFamily="34" charset="0"/>
              </a:rPr>
              <a:t> HCM, see the job aid titled </a:t>
            </a:r>
            <a:r>
              <a:rPr lang="en-US" sz="2000" i="1" dirty="0">
                <a:latin typeface="Arial" panose="020B0604020202020204" pitchFamily="34" charset="0"/>
                <a:cs typeface="Arial" panose="020B0604020202020204" pitchFamily="34" charset="0"/>
              </a:rPr>
              <a:t>How to Make Required FLSA Changes.</a:t>
            </a:r>
            <a:endParaRPr lang="en-US" sz="20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A7D37F25-8E42-4C5C-93A7-B48457303AD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Tree>
    <p:extLst>
      <p:ext uri="{BB962C8B-B14F-4D97-AF65-F5344CB8AC3E}">
        <p14:creationId xmlns:p14="http://schemas.microsoft.com/office/powerpoint/2010/main" val="109639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74CC05-30EC-476A-8D2A-83FCF6B30623}"/>
              </a:ext>
            </a:extLst>
          </p:cNvPr>
          <p:cNvPicPr>
            <a:picLocks noChangeAspect="1"/>
          </p:cNvPicPr>
          <p:nvPr/>
        </p:nvPicPr>
        <p:blipFill>
          <a:blip r:embed="rId2"/>
          <a:stretch>
            <a:fillRect/>
          </a:stretch>
        </p:blipFill>
        <p:spPr>
          <a:xfrm>
            <a:off x="709604" y="942975"/>
            <a:ext cx="7724792" cy="5402741"/>
          </a:xfrm>
          <a:prstGeom prst="rect">
            <a:avLst/>
          </a:prstGeom>
        </p:spPr>
      </p:pic>
      <p:sp>
        <p:nvSpPr>
          <p:cNvPr id="3" name="Title 1">
            <a:extLst>
              <a:ext uri="{FF2B5EF4-FFF2-40B4-BE49-F238E27FC236}">
                <a16:creationId xmlns:a16="http://schemas.microsoft.com/office/drawing/2014/main" id="{366B8BC6-2F32-4DC7-9341-517BAB80A0AE}"/>
              </a:ext>
            </a:extLst>
          </p:cNvPr>
          <p:cNvSpPr txBox="1">
            <a:spLocks/>
          </p:cNvSpPr>
          <p:nvPr/>
        </p:nvSpPr>
        <p:spPr>
          <a:xfrm>
            <a:off x="457200" y="20114"/>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a:solidFill>
                  <a:srgbClr val="897865"/>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Updating FLSA Status</a:t>
            </a:r>
          </a:p>
        </p:txBody>
      </p:sp>
    </p:spTree>
    <p:extLst>
      <p:ext uri="{BB962C8B-B14F-4D97-AF65-F5344CB8AC3E}">
        <p14:creationId xmlns:p14="http://schemas.microsoft.com/office/powerpoint/2010/main" val="198726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5017-FC18-48FF-A77C-C60E98E89DDE}"/>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If in need of assistance with making system updates…</a:t>
            </a:r>
          </a:p>
        </p:txBody>
      </p:sp>
      <p:sp>
        <p:nvSpPr>
          <p:cNvPr id="3" name="Content Placeholder 2">
            <a:extLst>
              <a:ext uri="{FF2B5EF4-FFF2-40B4-BE49-F238E27FC236}">
                <a16:creationId xmlns:a16="http://schemas.microsoft.com/office/drawing/2014/main" id="{44BAB8EE-C24C-45DE-A026-F1C682BA25E8}"/>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A7D37F25-8E42-4C5C-93A7-B48457303AD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graphicFrame>
        <p:nvGraphicFramePr>
          <p:cNvPr id="5" name="Table 4">
            <a:extLst>
              <a:ext uri="{FF2B5EF4-FFF2-40B4-BE49-F238E27FC236}">
                <a16:creationId xmlns:a16="http://schemas.microsoft.com/office/drawing/2014/main" id="{B012E90F-C499-4EFD-A98E-5CBE578BAB98}"/>
              </a:ext>
            </a:extLst>
          </p:cNvPr>
          <p:cNvGraphicFramePr>
            <a:graphicFrameLocks noGrp="1"/>
          </p:cNvGraphicFramePr>
          <p:nvPr>
            <p:extLst>
              <p:ext uri="{D42A27DB-BD31-4B8C-83A1-F6EECF244321}">
                <p14:modId xmlns:p14="http://schemas.microsoft.com/office/powerpoint/2010/main" val="4105939596"/>
              </p:ext>
            </p:extLst>
          </p:nvPr>
        </p:nvGraphicFramePr>
        <p:xfrm>
          <a:off x="1023532" y="1664813"/>
          <a:ext cx="7096935" cy="4125195"/>
        </p:xfrm>
        <a:graphic>
          <a:graphicData uri="http://schemas.openxmlformats.org/drawingml/2006/table">
            <a:tbl>
              <a:tblPr firstRow="1" firstCol="1" bandRow="1"/>
              <a:tblGrid>
                <a:gridCol w="2300739">
                  <a:extLst>
                    <a:ext uri="{9D8B030D-6E8A-4147-A177-3AD203B41FA5}">
                      <a16:colId xmlns:a16="http://schemas.microsoft.com/office/drawing/2014/main" val="3961667155"/>
                    </a:ext>
                  </a:extLst>
                </a:gridCol>
                <a:gridCol w="4796196">
                  <a:extLst>
                    <a:ext uri="{9D8B030D-6E8A-4147-A177-3AD203B41FA5}">
                      <a16:colId xmlns:a16="http://schemas.microsoft.com/office/drawing/2014/main" val="902848328"/>
                    </a:ext>
                  </a:extLst>
                </a:gridCol>
              </a:tblGrid>
              <a:tr h="2291775">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For TeamWorks HCM Support: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SAO TeamWorks HCM Customer Service Center</a:t>
                      </a:r>
                    </a:p>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(404) 657-3956</a:t>
                      </a:r>
                    </a:p>
                    <a:p>
                      <a:pPr marL="0" marR="0">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(888) 896-7771</a:t>
                      </a:r>
                    </a:p>
                    <a:p>
                      <a:pPr marL="0" marR="0">
                        <a:spcBef>
                          <a:spcPts val="0"/>
                        </a:spcBef>
                        <a:spcAft>
                          <a:spcPts val="0"/>
                        </a:spcAft>
                      </a:pPr>
                      <a:r>
                        <a:rPr lang="en-US" sz="2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HCM@sao.ga.gov</a:t>
                      </a: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92371"/>
                  </a:ext>
                </a:extLst>
              </a:tr>
              <a:tr h="1833420">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For policy or program questions: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DOAS HRA Contact Center</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(404) 656-2705</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(877) 318-2772</a:t>
                      </a:r>
                    </a:p>
                    <a:p>
                      <a:pPr marL="0" marR="0">
                        <a:spcBef>
                          <a:spcPts val="0"/>
                        </a:spcBef>
                        <a:spcAft>
                          <a:spcPts val="0"/>
                        </a:spcAf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Hra@doas.ga.gov</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681017"/>
                  </a:ext>
                </a:extLst>
              </a:tr>
            </a:tbl>
          </a:graphicData>
        </a:graphic>
      </p:graphicFrame>
      <p:sp>
        <p:nvSpPr>
          <p:cNvPr id="6" name="Rectangle 1">
            <a:hlinkClick r:id="rId3"/>
            <a:extLst>
              <a:ext uri="{FF2B5EF4-FFF2-40B4-BE49-F238E27FC236}">
                <a16:creationId xmlns:a16="http://schemas.microsoft.com/office/drawing/2014/main" id="{181AF263-5CB6-46B2-90D5-874BA6E7FB3E}"/>
              </a:ext>
            </a:extLst>
          </p:cNvPr>
          <p:cNvSpPr>
            <a:spLocks noChangeArrowheads="1"/>
          </p:cNvSpPr>
          <p:nvPr/>
        </p:nvSpPr>
        <p:spPr bwMode="auto">
          <a:xfrm>
            <a:off x="1880727" y="1724602"/>
            <a:ext cx="11797415" cy="103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592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Georgia Stable</a:t>
            </a:r>
          </a:p>
        </p:txBody>
      </p:sp>
      <p:sp>
        <p:nvSpPr>
          <p:cNvPr id="3" name="Text Placeholder 2"/>
          <p:cNvSpPr>
            <a:spLocks noGrp="1"/>
          </p:cNvSpPr>
          <p:nvPr>
            <p:ph type="body" sz="quarter" idx="11"/>
          </p:nvPr>
        </p:nvSpPr>
        <p:spPr>
          <a:xfrm>
            <a:off x="457200" y="3568700"/>
            <a:ext cx="8229600" cy="1103884"/>
          </a:xfrm>
        </p:spPr>
        <p:txBody>
          <a:bodyPr/>
          <a:lstStyle/>
          <a:p>
            <a:r>
              <a:rPr lang="en-US" dirty="0"/>
              <a:t>Lynne Riley</a:t>
            </a:r>
          </a:p>
          <a:p>
            <a:r>
              <a:rPr lang="en-US" dirty="0"/>
              <a:t>State Treasurer</a:t>
            </a:r>
          </a:p>
          <a:p>
            <a:endParaRPr lang="en-US" dirty="0"/>
          </a:p>
        </p:txBody>
      </p:sp>
    </p:spTree>
    <p:extLst>
      <p:ext uri="{BB962C8B-B14F-4D97-AF65-F5344CB8AC3E}">
        <p14:creationId xmlns:p14="http://schemas.microsoft.com/office/powerpoint/2010/main" val="1834664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Wrap-up</a:t>
            </a:r>
          </a:p>
        </p:txBody>
      </p:sp>
      <p:sp>
        <p:nvSpPr>
          <p:cNvPr id="3" name="Text Placeholder 2"/>
          <p:cNvSpPr>
            <a:spLocks noGrp="1"/>
          </p:cNvSpPr>
          <p:nvPr>
            <p:ph type="body" sz="quarter" idx="11"/>
          </p:nvPr>
        </p:nvSpPr>
        <p:spPr/>
        <p:txBody>
          <a:bodyPr/>
          <a:lstStyle/>
          <a:p>
            <a:r>
              <a:rPr lang="en-US" dirty="0"/>
              <a:t>Al Howell</a:t>
            </a:r>
          </a:p>
          <a:p>
            <a:endParaRPr lang="en-US" dirty="0"/>
          </a:p>
        </p:txBody>
      </p:sp>
    </p:spTree>
    <p:extLst>
      <p:ext uri="{BB962C8B-B14F-4D97-AF65-F5344CB8AC3E}">
        <p14:creationId xmlns:p14="http://schemas.microsoft.com/office/powerpoint/2010/main" val="198144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ACB98F1-985D-4417-83DB-9CEE2C4A05B4}"/>
              </a:ext>
            </a:extLst>
          </p:cNvPr>
          <p:cNvSpPr>
            <a:spLocks noGrp="1"/>
          </p:cNvSpPr>
          <p:nvPr>
            <p:ph type="title"/>
          </p:nvPr>
        </p:nvSpPr>
        <p:spPr>
          <a:xfrm>
            <a:off x="713403" y="1162070"/>
            <a:ext cx="2156209" cy="1781175"/>
          </a:xfrm>
        </p:spPr>
        <p:txBody>
          <a:bodyPr vert="horz" lIns="91440" tIns="45720" rIns="91440" bIns="45720" rtlCol="0" anchor="ctr">
            <a:normAutofit/>
          </a:bodyPr>
          <a:lstStyle/>
          <a:p>
            <a:pPr defTabSz="914400">
              <a:lnSpc>
                <a:spcPct val="90000"/>
              </a:lnSpc>
            </a:pPr>
            <a:r>
              <a:rPr lang="en-US" sz="2400" b="1" kern="1200" dirty="0">
                <a:solidFill>
                  <a:srgbClr val="FFFFFF"/>
                </a:solidFill>
              </a:rPr>
              <a:t>FY19 Performance Review Ratings Input</a:t>
            </a:r>
          </a:p>
        </p:txBody>
      </p:sp>
      <p:sp>
        <p:nvSpPr>
          <p:cNvPr id="10" name="Slide Number Placeholder 9">
            <a:extLst>
              <a:ext uri="{FF2B5EF4-FFF2-40B4-BE49-F238E27FC236}">
                <a16:creationId xmlns:a16="http://schemas.microsoft.com/office/drawing/2014/main" id="{9DD1DC43-5B04-4ECB-9156-BBF36D744B7A}"/>
              </a:ext>
            </a:extLst>
          </p:cNvPr>
          <p:cNvSpPr>
            <a:spLocks noGrp="1"/>
          </p:cNvSpPr>
          <p:nvPr>
            <p:ph type="sldNum" sz="quarter" idx="12"/>
          </p:nvPr>
        </p:nvSpPr>
        <p:spPr>
          <a:xfrm>
            <a:off x="7743825" y="6356350"/>
            <a:ext cx="771525"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CE7EACD-A346-A34B-BBAF-EF458C812BA9}" type="slidenum">
              <a:rPr kumimoji="0" lang="en-US"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36</a:t>
            </a:fld>
            <a:endParaRPr kumimoji="0" lang="en-US"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12" name="Content Placeholder 8">
            <a:extLst>
              <a:ext uri="{FF2B5EF4-FFF2-40B4-BE49-F238E27FC236}">
                <a16:creationId xmlns:a16="http://schemas.microsoft.com/office/drawing/2014/main" id="{645AE74B-058D-4333-9A5A-3C5CE9BED9A5}"/>
              </a:ext>
            </a:extLst>
          </p:cNvPr>
          <p:cNvGraphicFramePr>
            <a:graphicFrameLocks noGrp="1"/>
          </p:cNvGraphicFramePr>
          <p:nvPr>
            <p:ph sz="half" idx="2"/>
            <p:extLst>
              <p:ext uri="{D42A27DB-BD31-4B8C-83A1-F6EECF244321}">
                <p14:modId xmlns:p14="http://schemas.microsoft.com/office/powerpoint/2010/main" val="2142128989"/>
              </p:ext>
            </p:extLst>
          </p:nvPr>
        </p:nvGraphicFramePr>
        <p:xfrm>
          <a:off x="3428141" y="952501"/>
          <a:ext cx="5177792" cy="5496115"/>
        </p:xfrm>
        <a:graphic>
          <a:graphicData uri="http://schemas.openxmlformats.org/drawingml/2006/table">
            <a:tbl>
              <a:tblPr>
                <a:noFill/>
                <a:tableStyleId>{5C22544A-7EE6-4342-B048-85BDC9FD1C3A}</a:tableStyleId>
              </a:tblPr>
              <a:tblGrid>
                <a:gridCol w="3528950">
                  <a:extLst>
                    <a:ext uri="{9D8B030D-6E8A-4147-A177-3AD203B41FA5}">
                      <a16:colId xmlns:a16="http://schemas.microsoft.com/office/drawing/2014/main" val="2927498140"/>
                    </a:ext>
                  </a:extLst>
                </a:gridCol>
                <a:gridCol w="1648842">
                  <a:extLst>
                    <a:ext uri="{9D8B030D-6E8A-4147-A177-3AD203B41FA5}">
                      <a16:colId xmlns:a16="http://schemas.microsoft.com/office/drawing/2014/main" val="3016194433"/>
                    </a:ext>
                  </a:extLst>
                </a:gridCol>
              </a:tblGrid>
              <a:tr h="916928">
                <a:tc>
                  <a:txBody>
                    <a:bodyPr/>
                    <a:lstStyle/>
                    <a:p>
                      <a:pPr marL="0" marR="0" algn="ctr">
                        <a:lnSpc>
                          <a:spcPct val="107000"/>
                        </a:lnSpc>
                        <a:spcBef>
                          <a:spcPts val="0"/>
                        </a:spcBef>
                        <a:spcAft>
                          <a:spcPts val="0"/>
                        </a:spcAft>
                      </a:pPr>
                      <a:r>
                        <a:rPr lang="en-US" sz="1600" b="1" dirty="0">
                          <a:solidFill>
                            <a:schemeClr val="tx1">
                              <a:lumMod val="75000"/>
                              <a:lumOff val="25000"/>
                            </a:schemeClr>
                          </a:solidFill>
                          <a:effectLst/>
                          <a:latin typeface="Arial" panose="020B0604020202020204" pitchFamily="34" charset="0"/>
                          <a:cs typeface="Arial" panose="020B0604020202020204" pitchFamily="34" charset="0"/>
                        </a:rPr>
                        <a:t>First day to begin updating Performance Rating Mass Entry pages </a:t>
                      </a:r>
                      <a:endParaRPr lang="en-US" sz="16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98523" marR="148892" marT="99261" marB="9926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600" b="1" dirty="0">
                          <a:solidFill>
                            <a:schemeClr val="tx1">
                              <a:lumMod val="75000"/>
                              <a:lumOff val="25000"/>
                            </a:schemeClr>
                          </a:solidFill>
                          <a:effectLst/>
                          <a:latin typeface="Arial" panose="020B0604020202020204" pitchFamily="34" charset="0"/>
                          <a:cs typeface="Arial" panose="020B0604020202020204" pitchFamily="34" charset="0"/>
                        </a:rPr>
                        <a:t>October 1, 2019 </a:t>
                      </a:r>
                      <a:endParaRPr lang="en-US" sz="16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98523" marR="148892" marT="99261" marB="992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97940330"/>
                  </a:ext>
                </a:extLst>
              </a:tr>
              <a:tr h="1607208">
                <a:tc>
                  <a:txBody>
                    <a:bodyPr/>
                    <a:lstStyle/>
                    <a:p>
                      <a:pPr marL="0" marR="0" algn="ctr">
                        <a:lnSpc>
                          <a:spcPct val="107000"/>
                        </a:lnSpc>
                        <a:spcBef>
                          <a:spcPts val="0"/>
                        </a:spcBef>
                        <a:spcAft>
                          <a:spcPts val="0"/>
                        </a:spcAft>
                      </a:pPr>
                      <a:r>
                        <a:rPr lang="en-US" sz="1600" b="1" dirty="0">
                          <a:solidFill>
                            <a:schemeClr val="tx1">
                              <a:lumMod val="75000"/>
                              <a:lumOff val="25000"/>
                            </a:schemeClr>
                          </a:solidFill>
                          <a:effectLst/>
                          <a:latin typeface="Arial" panose="020B0604020202020204" pitchFamily="34" charset="0"/>
                          <a:cs typeface="Arial" panose="020B0604020202020204" pitchFamily="34" charset="0"/>
                        </a:rPr>
                        <a:t>Last day to update Performance Rating Mass Entry pages </a:t>
                      </a:r>
                    </a:p>
                    <a:p>
                      <a:pPr marL="0" marR="0" algn="ctr">
                        <a:lnSpc>
                          <a:spcPct val="107000"/>
                        </a:lnSpc>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Note: AGENCIES THAT MISS THE November 29 DEADLINE WILL BE REQUIRED TO MANUALLY ENTER EMPLOYEE REVIEW ROWS. </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98523" marR="148892" marT="99261" marB="9926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600" b="1" dirty="0">
                          <a:solidFill>
                            <a:schemeClr val="tx1">
                              <a:lumMod val="75000"/>
                              <a:lumOff val="25000"/>
                            </a:schemeClr>
                          </a:solidFill>
                          <a:effectLst/>
                          <a:latin typeface="Arial" panose="020B0604020202020204" pitchFamily="34" charset="0"/>
                          <a:cs typeface="Arial" panose="020B0604020202020204" pitchFamily="34" charset="0"/>
                        </a:rPr>
                        <a:t>November 29, 2019 </a:t>
                      </a:r>
                      <a:endParaRPr lang="en-US" sz="16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98523" marR="148892" marT="99261" marB="992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3844820"/>
                  </a:ext>
                </a:extLst>
              </a:tr>
              <a:tr h="2067395">
                <a:tc>
                  <a:txBody>
                    <a:bodyPr/>
                    <a:lstStyle/>
                    <a:p>
                      <a:pPr marL="0" marR="0" algn="ctr">
                        <a:lnSpc>
                          <a:spcPct val="107000"/>
                        </a:lnSpc>
                        <a:spcBef>
                          <a:spcPts val="0"/>
                        </a:spcBef>
                        <a:spcAft>
                          <a:spcPts val="0"/>
                        </a:spcAft>
                      </a:pPr>
                      <a:r>
                        <a:rPr lang="en-US" sz="1600" b="1" dirty="0">
                          <a:solidFill>
                            <a:schemeClr val="tx1">
                              <a:lumMod val="75000"/>
                              <a:lumOff val="25000"/>
                            </a:schemeClr>
                          </a:solidFill>
                          <a:effectLst/>
                          <a:latin typeface="Arial" panose="020B0604020202020204" pitchFamily="34" charset="0"/>
                          <a:cs typeface="Arial" panose="020B0604020202020204" pitchFamily="34" charset="0"/>
                        </a:rPr>
                        <a:t>Employee review pages are updated by the mass entry program and processed in the nightly batch for the HCM Production database </a:t>
                      </a:r>
                    </a:p>
                    <a:p>
                      <a:pPr marL="0" marR="0" algn="ctr">
                        <a:lnSpc>
                          <a:spcPct val="107000"/>
                        </a:lnSpc>
                        <a:spcBef>
                          <a:spcPts val="0"/>
                        </a:spcBef>
                        <a:spcAft>
                          <a:spcPts val="0"/>
                        </a:spcAft>
                      </a:pPr>
                      <a:r>
                        <a:rPr lang="en-US" sz="1600" b="1" dirty="0">
                          <a:solidFill>
                            <a:srgbClr val="FF0000"/>
                          </a:solidFill>
                          <a:effectLst/>
                          <a:latin typeface="Arial" panose="020B0604020202020204" pitchFamily="34" charset="0"/>
                          <a:cs typeface="Arial" panose="020B0604020202020204" pitchFamily="34" charset="0"/>
                        </a:rPr>
                        <a:t>Note: No rows will be entered into Job Data for any employees since there is no financial impact at this time. </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98523" marR="148892" marT="99261" marB="99261">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0"/>
                        </a:spcAft>
                      </a:pPr>
                      <a:r>
                        <a:rPr lang="en-US" sz="1600" b="1" dirty="0">
                          <a:solidFill>
                            <a:schemeClr val="tx1">
                              <a:lumMod val="75000"/>
                              <a:lumOff val="25000"/>
                            </a:schemeClr>
                          </a:solidFill>
                          <a:effectLst/>
                          <a:latin typeface="Arial" panose="020B0604020202020204" pitchFamily="34" charset="0"/>
                          <a:cs typeface="Arial" panose="020B0604020202020204" pitchFamily="34" charset="0"/>
                        </a:rPr>
                        <a:t>December 27, 2019 </a:t>
                      </a:r>
                      <a:endParaRPr lang="en-US" sz="16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198523" marR="148892" marT="99261" marB="992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80873565"/>
                  </a:ext>
                </a:extLst>
              </a:tr>
            </a:tbl>
          </a:graphicData>
        </a:graphic>
      </p:graphicFrame>
      <p:sp>
        <p:nvSpPr>
          <p:cNvPr id="2" name="Rectangle 1">
            <a:extLst>
              <a:ext uri="{FF2B5EF4-FFF2-40B4-BE49-F238E27FC236}">
                <a16:creationId xmlns:a16="http://schemas.microsoft.com/office/drawing/2014/main" id="{68135108-EE76-4B3E-8126-0CE1986A5AC3}"/>
              </a:ext>
            </a:extLst>
          </p:cNvPr>
          <p:cNvSpPr/>
          <p:nvPr/>
        </p:nvSpPr>
        <p:spPr>
          <a:xfrm>
            <a:off x="538067" y="3367482"/>
            <a:ext cx="2506882" cy="2339102"/>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For more information, visit SAO’s website at:</a:t>
            </a:r>
            <a:endParaRPr lang="en-US" sz="1600" b="1" dirty="0">
              <a:latin typeface="Arial" panose="020B0604020202020204" pitchFamily="34" charset="0"/>
              <a:cs typeface="Arial" panose="020B0604020202020204" pitchFamily="34" charset="0"/>
              <a:hlinkClick r:id="rId2"/>
            </a:endParaRPr>
          </a:p>
          <a:p>
            <a:endParaRPr lang="en-US" dirty="0">
              <a:hlinkClick r:id="rId2"/>
            </a:endParaRPr>
          </a:p>
          <a:p>
            <a:r>
              <a:rPr lang="en-US" sz="1600" dirty="0">
                <a:latin typeface="Arial" panose="020B0604020202020204" pitchFamily="34" charset="0"/>
                <a:cs typeface="Arial" panose="020B0604020202020204" pitchFamily="34" charset="0"/>
                <a:hlinkClick r:id="rId2"/>
              </a:rPr>
              <a:t>https://sao.georgia.gov/human-capital-management/human-resources/performance-evaluation-rating-processing</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66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E544AA-E69C-4FB1-AB81-FC86CDF6AD1F}"/>
              </a:ext>
            </a:extLst>
          </p:cNvPr>
          <p:cNvSpPr>
            <a:spLocks noGrp="1"/>
          </p:cNvSpPr>
          <p:nvPr>
            <p:ph type="title"/>
          </p:nvPr>
        </p:nvSpPr>
        <p:spPr/>
        <p:txBody>
          <a:bodyPr/>
          <a:lstStyle/>
          <a:p>
            <a:pPr algn="ctr"/>
            <a:r>
              <a:rPr lang="en-US" dirty="0" err="1">
                <a:solidFill>
                  <a:schemeClr val="tx1"/>
                </a:solidFill>
              </a:rPr>
              <a:t>ePerformance</a:t>
            </a:r>
            <a:r>
              <a:rPr lang="en-US" dirty="0">
                <a:solidFill>
                  <a:schemeClr val="tx1"/>
                </a:solidFill>
              </a:rPr>
              <a:t> Approval Status Display</a:t>
            </a:r>
          </a:p>
        </p:txBody>
      </p:sp>
      <p:pic>
        <p:nvPicPr>
          <p:cNvPr id="6" name="Picture 5">
            <a:extLst>
              <a:ext uri="{FF2B5EF4-FFF2-40B4-BE49-F238E27FC236}">
                <a16:creationId xmlns:a16="http://schemas.microsoft.com/office/drawing/2014/main" id="{C3795B15-9A20-45DA-A1FA-5B5044C26A55}"/>
              </a:ext>
            </a:extLst>
          </p:cNvPr>
          <p:cNvPicPr/>
          <p:nvPr/>
        </p:nvPicPr>
        <p:blipFill>
          <a:blip r:embed="rId2"/>
          <a:stretch>
            <a:fillRect/>
          </a:stretch>
        </p:blipFill>
        <p:spPr>
          <a:xfrm>
            <a:off x="619346" y="1417638"/>
            <a:ext cx="7543800" cy="2680113"/>
          </a:xfrm>
          <a:prstGeom prst="rect">
            <a:avLst/>
          </a:prstGeom>
          <a:ln>
            <a:solidFill>
              <a:srgbClr val="002060"/>
            </a:solidFill>
          </a:ln>
        </p:spPr>
      </p:pic>
      <p:pic>
        <p:nvPicPr>
          <p:cNvPr id="7" name="Picture 6">
            <a:extLst>
              <a:ext uri="{FF2B5EF4-FFF2-40B4-BE49-F238E27FC236}">
                <a16:creationId xmlns:a16="http://schemas.microsoft.com/office/drawing/2014/main" id="{C3427B91-8520-4FF7-9D38-46CAD61C0F89}"/>
              </a:ext>
            </a:extLst>
          </p:cNvPr>
          <p:cNvPicPr/>
          <p:nvPr/>
        </p:nvPicPr>
        <p:blipFill>
          <a:blip r:embed="rId3"/>
          <a:stretch>
            <a:fillRect/>
          </a:stretch>
        </p:blipFill>
        <p:spPr>
          <a:xfrm>
            <a:off x="619346" y="4545729"/>
            <a:ext cx="7543800" cy="1865704"/>
          </a:xfrm>
          <a:prstGeom prst="rect">
            <a:avLst/>
          </a:prstGeom>
          <a:ln>
            <a:solidFill>
              <a:srgbClr val="002060"/>
            </a:solidFill>
          </a:ln>
        </p:spPr>
      </p:pic>
    </p:spTree>
    <p:extLst>
      <p:ext uri="{BB962C8B-B14F-4D97-AF65-F5344CB8AC3E}">
        <p14:creationId xmlns:p14="http://schemas.microsoft.com/office/powerpoint/2010/main" val="412419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EE68-0D7E-45CB-A18C-0495D1DBC3CE}"/>
              </a:ext>
            </a:extLst>
          </p:cNvPr>
          <p:cNvSpPr>
            <a:spLocks noGrp="1"/>
          </p:cNvSpPr>
          <p:nvPr>
            <p:ph type="title"/>
          </p:nvPr>
        </p:nvSpPr>
        <p:spPr/>
        <p:txBody>
          <a:bodyPr/>
          <a:lstStyle/>
          <a:p>
            <a:pPr algn="ctr"/>
            <a:r>
              <a:rPr lang="en-US" b="1" dirty="0">
                <a:solidFill>
                  <a:schemeClr val="tx1"/>
                </a:solidFill>
              </a:rPr>
              <a:t>2020 HR Community Meeting </a:t>
            </a:r>
            <a:br>
              <a:rPr lang="en-US" b="1" dirty="0">
                <a:solidFill>
                  <a:schemeClr val="tx1"/>
                </a:solidFill>
              </a:rPr>
            </a:br>
            <a:r>
              <a:rPr lang="en-US" b="1" dirty="0">
                <a:solidFill>
                  <a:schemeClr val="tx1"/>
                </a:solidFill>
              </a:rPr>
              <a:t>Dates and Topics</a:t>
            </a:r>
          </a:p>
        </p:txBody>
      </p:sp>
      <p:sp>
        <p:nvSpPr>
          <p:cNvPr id="3" name="Content Placeholder 2">
            <a:extLst>
              <a:ext uri="{FF2B5EF4-FFF2-40B4-BE49-F238E27FC236}">
                <a16:creationId xmlns:a16="http://schemas.microsoft.com/office/drawing/2014/main" id="{60081000-FF0E-43D9-B8AB-4EBE3F5860A9}"/>
              </a:ext>
            </a:extLst>
          </p:cNvPr>
          <p:cNvSpPr>
            <a:spLocks noGrp="1"/>
          </p:cNvSpPr>
          <p:nvPr>
            <p:ph idx="1"/>
          </p:nvPr>
        </p:nvSpPr>
        <p:spPr>
          <a:xfrm>
            <a:off x="245327" y="1600200"/>
            <a:ext cx="8664497" cy="4525963"/>
          </a:xfrm>
        </p:spPr>
        <p:txBody>
          <a:bodyPr>
            <a:normAutofit/>
          </a:bodyPr>
          <a:lstStyle/>
          <a:p>
            <a:pPr marL="365760" indent="-365760"/>
            <a:r>
              <a:rPr lang="en-US" sz="2000" b="1" dirty="0">
                <a:solidFill>
                  <a:schemeClr val="tx1"/>
                </a:solidFill>
              </a:rPr>
              <a:t>Tuesday, February 18</a:t>
            </a:r>
            <a:r>
              <a:rPr lang="en-US" sz="2000" b="1" baseline="30000" dirty="0">
                <a:solidFill>
                  <a:schemeClr val="tx1"/>
                </a:solidFill>
              </a:rPr>
              <a:t>th</a:t>
            </a:r>
            <a:r>
              <a:rPr lang="en-US" sz="2000" b="1" dirty="0">
                <a:solidFill>
                  <a:schemeClr val="tx1"/>
                </a:solidFill>
              </a:rPr>
              <a:t>	</a:t>
            </a:r>
          </a:p>
          <a:p>
            <a:pPr marL="365760" indent="-274320">
              <a:buNone/>
            </a:pPr>
            <a:r>
              <a:rPr lang="en-US" sz="2000" b="1" dirty="0">
                <a:solidFill>
                  <a:schemeClr val="tx1"/>
                </a:solidFill>
              </a:rPr>
              <a:t>	 FMLA, ADA, and Worker’s Compensation</a:t>
            </a:r>
          </a:p>
          <a:p>
            <a:pPr marL="365760" indent="-274320">
              <a:buNone/>
            </a:pPr>
            <a:endParaRPr lang="en-US" sz="2000" b="1" dirty="0">
              <a:solidFill>
                <a:schemeClr val="tx1"/>
              </a:solidFill>
            </a:endParaRPr>
          </a:p>
          <a:p>
            <a:pPr marL="434340" indent="-342900"/>
            <a:r>
              <a:rPr lang="en-US" sz="2000" b="1" dirty="0">
                <a:solidFill>
                  <a:schemeClr val="tx1"/>
                </a:solidFill>
              </a:rPr>
              <a:t>Tuesday, May 19</a:t>
            </a:r>
            <a:r>
              <a:rPr lang="en-US" sz="2000" b="1" baseline="30000" dirty="0">
                <a:solidFill>
                  <a:schemeClr val="tx1"/>
                </a:solidFill>
              </a:rPr>
              <a:t>th</a:t>
            </a:r>
            <a:endParaRPr lang="en-US" sz="2000" b="1" dirty="0">
              <a:solidFill>
                <a:schemeClr val="tx1"/>
              </a:solidFill>
            </a:endParaRPr>
          </a:p>
          <a:p>
            <a:pPr marL="91440" indent="0">
              <a:buNone/>
            </a:pPr>
            <a:r>
              <a:rPr lang="en-US" sz="2000" b="1" dirty="0">
                <a:solidFill>
                  <a:schemeClr val="tx1"/>
                </a:solidFill>
              </a:rPr>
              <a:t>	TBD</a:t>
            </a:r>
          </a:p>
          <a:p>
            <a:pPr marL="91440" indent="0">
              <a:buNone/>
            </a:pPr>
            <a:endParaRPr lang="en-US" sz="2000" b="1" dirty="0">
              <a:solidFill>
                <a:schemeClr val="tx1"/>
              </a:solidFill>
            </a:endParaRPr>
          </a:p>
          <a:p>
            <a:pPr marL="434340" indent="-342900"/>
            <a:r>
              <a:rPr lang="en-US" sz="2000" b="1" dirty="0">
                <a:solidFill>
                  <a:schemeClr val="tx1"/>
                </a:solidFill>
              </a:rPr>
              <a:t>Tuesday, August 18</a:t>
            </a:r>
            <a:r>
              <a:rPr lang="en-US" sz="2000" b="1" baseline="30000" dirty="0">
                <a:solidFill>
                  <a:schemeClr val="tx1"/>
                </a:solidFill>
              </a:rPr>
              <a:t>th</a:t>
            </a:r>
            <a:endParaRPr lang="en-US" sz="2000" b="1" dirty="0">
              <a:solidFill>
                <a:schemeClr val="tx1"/>
              </a:solidFill>
            </a:endParaRPr>
          </a:p>
          <a:p>
            <a:pPr marL="91440" indent="0">
              <a:buNone/>
            </a:pPr>
            <a:r>
              <a:rPr lang="en-US" sz="2000" b="1" dirty="0">
                <a:solidFill>
                  <a:schemeClr val="tx1"/>
                </a:solidFill>
              </a:rPr>
              <a:t>	Benefits Update</a:t>
            </a:r>
          </a:p>
          <a:p>
            <a:pPr marL="91440" indent="0">
              <a:buNone/>
            </a:pPr>
            <a:endParaRPr lang="en-US" sz="2000" b="1" dirty="0">
              <a:solidFill>
                <a:schemeClr val="tx1"/>
              </a:solidFill>
            </a:endParaRPr>
          </a:p>
          <a:p>
            <a:pPr marL="434340" indent="-342900"/>
            <a:r>
              <a:rPr lang="en-US" sz="2000" b="1" dirty="0">
                <a:solidFill>
                  <a:schemeClr val="tx1"/>
                </a:solidFill>
              </a:rPr>
              <a:t>Tuesday, November 10</a:t>
            </a:r>
            <a:r>
              <a:rPr lang="en-US" sz="2000" b="1" baseline="30000" dirty="0">
                <a:solidFill>
                  <a:schemeClr val="tx1"/>
                </a:solidFill>
              </a:rPr>
              <a:t>th</a:t>
            </a:r>
            <a:endParaRPr lang="en-US" sz="2000" b="1" dirty="0">
              <a:solidFill>
                <a:schemeClr val="tx1"/>
              </a:solidFill>
            </a:endParaRPr>
          </a:p>
          <a:p>
            <a:pPr marL="91440" indent="0">
              <a:buNone/>
            </a:pPr>
            <a:r>
              <a:rPr lang="en-US" sz="2000" b="1" dirty="0">
                <a:solidFill>
                  <a:schemeClr val="tx1"/>
                </a:solidFill>
              </a:rPr>
              <a:t>	TBD</a:t>
            </a:r>
          </a:p>
        </p:txBody>
      </p:sp>
      <p:sp>
        <p:nvSpPr>
          <p:cNvPr id="4" name="Slide Number Placeholder 3">
            <a:extLst>
              <a:ext uri="{FF2B5EF4-FFF2-40B4-BE49-F238E27FC236}">
                <a16:creationId xmlns:a16="http://schemas.microsoft.com/office/drawing/2014/main" id="{80764CC3-E180-49D2-8D9F-2E9D98BC1DA6}"/>
              </a:ext>
            </a:extLst>
          </p:cNvPr>
          <p:cNvSpPr>
            <a:spLocks noGrp="1"/>
          </p:cNvSpPr>
          <p:nvPr>
            <p:ph type="sldNum" sz="quarter" idx="12"/>
          </p:nvPr>
        </p:nvSpPr>
        <p:spPr/>
        <p:txBody>
          <a:bodyPr/>
          <a:lstStyle/>
          <a:p>
            <a:fld id="{CCE7EACD-A346-A34B-BBAF-EF458C812BA9}" type="slidenum">
              <a:rPr lang="en-US" smtClean="0"/>
              <a:pPr/>
              <a:t>38</a:t>
            </a:fld>
            <a:endParaRPr lang="en-US" dirty="0"/>
          </a:p>
        </p:txBody>
      </p:sp>
    </p:spTree>
    <p:extLst>
      <p:ext uri="{BB962C8B-B14F-4D97-AF65-F5344CB8AC3E}">
        <p14:creationId xmlns:p14="http://schemas.microsoft.com/office/powerpoint/2010/main" val="401273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EE68-0D7E-45CB-A18C-0495D1DBC3CE}"/>
              </a:ext>
            </a:extLst>
          </p:cNvPr>
          <p:cNvSpPr>
            <a:spLocks noGrp="1"/>
          </p:cNvSpPr>
          <p:nvPr>
            <p:ph type="title"/>
          </p:nvPr>
        </p:nvSpPr>
        <p:spPr/>
        <p:txBody>
          <a:bodyPr/>
          <a:lstStyle/>
          <a:p>
            <a:pPr algn="ctr"/>
            <a:r>
              <a:rPr lang="en-US" b="1" dirty="0">
                <a:solidFill>
                  <a:schemeClr val="tx1"/>
                </a:solidFill>
              </a:rPr>
              <a:t>Other Upcoming HR Meetings</a:t>
            </a:r>
          </a:p>
        </p:txBody>
      </p:sp>
      <p:sp>
        <p:nvSpPr>
          <p:cNvPr id="3" name="Content Placeholder 2">
            <a:extLst>
              <a:ext uri="{FF2B5EF4-FFF2-40B4-BE49-F238E27FC236}">
                <a16:creationId xmlns:a16="http://schemas.microsoft.com/office/drawing/2014/main" id="{60081000-FF0E-43D9-B8AB-4EBE3F5860A9}"/>
              </a:ext>
            </a:extLst>
          </p:cNvPr>
          <p:cNvSpPr>
            <a:spLocks noGrp="1"/>
          </p:cNvSpPr>
          <p:nvPr>
            <p:ph idx="1"/>
          </p:nvPr>
        </p:nvSpPr>
        <p:spPr>
          <a:xfrm>
            <a:off x="245327" y="1600200"/>
            <a:ext cx="8664497" cy="4525963"/>
          </a:xfrm>
        </p:spPr>
        <p:txBody>
          <a:bodyPr>
            <a:normAutofit/>
          </a:bodyPr>
          <a:lstStyle/>
          <a:p>
            <a:pPr indent="-274320"/>
            <a:r>
              <a:rPr lang="en-US" sz="2000" b="1" dirty="0">
                <a:solidFill>
                  <a:schemeClr val="tx1"/>
                </a:solidFill>
              </a:rPr>
              <a:t>Tuesday, December 17</a:t>
            </a:r>
            <a:r>
              <a:rPr lang="en-US" sz="2000" b="1" baseline="30000" dirty="0">
                <a:solidFill>
                  <a:schemeClr val="tx1"/>
                </a:solidFill>
              </a:rPr>
              <a:t>th</a:t>
            </a:r>
            <a:r>
              <a:rPr lang="en-US" sz="2000" b="1" dirty="0">
                <a:solidFill>
                  <a:schemeClr val="tx1"/>
                </a:solidFill>
              </a:rPr>
              <a:t> through Thursday, December 19</a:t>
            </a:r>
            <a:r>
              <a:rPr lang="en-US" sz="2000" b="1" baseline="30000" dirty="0">
                <a:solidFill>
                  <a:schemeClr val="tx1"/>
                </a:solidFill>
              </a:rPr>
              <a:t>th</a:t>
            </a:r>
            <a:endParaRPr lang="en-US" sz="2000" b="1" dirty="0">
              <a:solidFill>
                <a:schemeClr val="tx1"/>
              </a:solidFill>
            </a:endParaRPr>
          </a:p>
          <a:p>
            <a:pPr marL="365760" indent="-228600">
              <a:buNone/>
            </a:pPr>
            <a:r>
              <a:rPr lang="en-US" sz="2000" b="1" dirty="0">
                <a:solidFill>
                  <a:schemeClr val="tx1"/>
                </a:solidFill>
              </a:rPr>
              <a:t>   CSPA Conference in Savannah</a:t>
            </a:r>
          </a:p>
          <a:p>
            <a:pPr marL="160020" indent="-274320">
              <a:buNone/>
            </a:pPr>
            <a:endParaRPr lang="en-US" sz="2000" b="1" dirty="0">
              <a:solidFill>
                <a:schemeClr val="tx1"/>
              </a:solidFill>
            </a:endParaRPr>
          </a:p>
          <a:p>
            <a:endParaRPr lang="en-US" sz="2000" b="1" dirty="0">
              <a:solidFill>
                <a:schemeClr val="tx1"/>
              </a:solidFill>
            </a:endParaRPr>
          </a:p>
          <a:p>
            <a:pPr marL="160020" indent="0">
              <a:buNone/>
            </a:pPr>
            <a:r>
              <a:rPr lang="en-US" sz="2000" b="1" dirty="0">
                <a:solidFill>
                  <a:schemeClr val="tx1"/>
                </a:solidFill>
              </a:rPr>
              <a:t>	</a:t>
            </a:r>
          </a:p>
          <a:p>
            <a:endParaRPr lang="en-US" sz="2000" b="1" dirty="0">
              <a:solidFill>
                <a:schemeClr val="tx1"/>
              </a:solidFill>
            </a:endParaRPr>
          </a:p>
          <a:p>
            <a:endParaRPr lang="en-US" sz="2000" b="1" dirty="0">
              <a:solidFill>
                <a:schemeClr val="tx1"/>
              </a:solidFill>
            </a:endParaRPr>
          </a:p>
        </p:txBody>
      </p:sp>
      <p:sp>
        <p:nvSpPr>
          <p:cNvPr id="4" name="Slide Number Placeholder 3">
            <a:extLst>
              <a:ext uri="{FF2B5EF4-FFF2-40B4-BE49-F238E27FC236}">
                <a16:creationId xmlns:a16="http://schemas.microsoft.com/office/drawing/2014/main" id="{F29DDFFA-D72D-4783-8A00-631D187351ED}"/>
              </a:ext>
            </a:extLst>
          </p:cNvPr>
          <p:cNvSpPr>
            <a:spLocks noGrp="1"/>
          </p:cNvSpPr>
          <p:nvPr>
            <p:ph type="sldNum" sz="quarter" idx="12"/>
          </p:nvPr>
        </p:nvSpPr>
        <p:spPr/>
        <p:txBody>
          <a:bodyPr/>
          <a:lstStyle/>
          <a:p>
            <a:fld id="{CCE7EACD-A346-A34B-BBAF-EF458C812BA9}" type="slidenum">
              <a:rPr lang="en-US" smtClean="0"/>
              <a:pPr/>
              <a:t>39</a:t>
            </a:fld>
            <a:endParaRPr lang="en-US" dirty="0"/>
          </a:p>
        </p:txBody>
      </p:sp>
    </p:spTree>
    <p:extLst>
      <p:ext uri="{BB962C8B-B14F-4D97-AF65-F5344CB8AC3E}">
        <p14:creationId xmlns:p14="http://schemas.microsoft.com/office/powerpoint/2010/main" val="295576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EE68-0D7E-45CB-A18C-0495D1DBC3CE}"/>
              </a:ext>
            </a:extLst>
          </p:cNvPr>
          <p:cNvSpPr>
            <a:spLocks noGrp="1"/>
          </p:cNvSpPr>
          <p:nvPr>
            <p:ph type="title"/>
          </p:nvPr>
        </p:nvSpPr>
        <p:spPr>
          <a:xfrm>
            <a:off x="628650" y="365125"/>
            <a:ext cx="7886700" cy="1325563"/>
          </a:xfrm>
        </p:spPr>
        <p:txBody>
          <a:bodyPr>
            <a:normAutofit/>
          </a:bodyPr>
          <a:lstStyle/>
          <a:p>
            <a:r>
              <a:rPr lang="en-US" b="1" dirty="0">
                <a:solidFill>
                  <a:schemeClr val="tx1"/>
                </a:solidFill>
              </a:rPr>
              <a:t>Human Trafficking Prevention Training</a:t>
            </a:r>
          </a:p>
        </p:txBody>
      </p:sp>
      <p:graphicFrame>
        <p:nvGraphicFramePr>
          <p:cNvPr id="8" name="Content Placeholder 3">
            <a:extLst>
              <a:ext uri="{FF2B5EF4-FFF2-40B4-BE49-F238E27FC236}">
                <a16:creationId xmlns:a16="http://schemas.microsoft.com/office/drawing/2014/main" id="{B18186D6-83E6-4289-AC9A-45787097D8AE}"/>
              </a:ext>
            </a:extLst>
          </p:cNvPr>
          <p:cNvGraphicFramePr>
            <a:graphicFrameLocks noGrp="1"/>
          </p:cNvGraphicFramePr>
          <p:nvPr>
            <p:ph idx="1"/>
            <p:extLst>
              <p:ext uri="{D42A27DB-BD31-4B8C-83A1-F6EECF244321}">
                <p14:modId xmlns:p14="http://schemas.microsoft.com/office/powerpoint/2010/main" val="38375840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D4705C-E1C5-4DF4-A3A4-54AB06B07E26}"/>
              </a:ext>
            </a:extLst>
          </p:cNvPr>
          <p:cNvSpPr>
            <a:spLocks noGrp="1"/>
          </p:cNvSpPr>
          <p:nvPr>
            <p:ph type="sldNum" sz="quarter" idx="12"/>
          </p:nvPr>
        </p:nvSpPr>
        <p:spPr/>
        <p:txBody>
          <a:bodyPr/>
          <a:lstStyle/>
          <a:p>
            <a:fld id="{CCE7EACD-A346-A34B-BBAF-EF458C812BA9}" type="slidenum">
              <a:rPr lang="en-US" smtClean="0"/>
              <a:pPr/>
              <a:t>4</a:t>
            </a:fld>
            <a:endParaRPr lang="en-US" dirty="0"/>
          </a:p>
        </p:txBody>
      </p:sp>
    </p:spTree>
    <p:extLst>
      <p:ext uri="{BB962C8B-B14F-4D97-AF65-F5344CB8AC3E}">
        <p14:creationId xmlns:p14="http://schemas.microsoft.com/office/powerpoint/2010/main" val="1573404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80633-F802-47BD-9709-081B3D9D3491}"/>
              </a:ext>
            </a:extLst>
          </p:cNvPr>
          <p:cNvSpPr>
            <a:spLocks noGrp="1"/>
          </p:cNvSpPr>
          <p:nvPr>
            <p:ph type="sldNum" sz="quarter" idx="12"/>
          </p:nvPr>
        </p:nvSpPr>
        <p:spPr/>
        <p:txBody>
          <a:bodyPr/>
          <a:lstStyle/>
          <a:p>
            <a:fld id="{CCE7EACD-A346-A34B-BBAF-EF458C812BA9}" type="slidenum">
              <a:rPr lang="en-US" smtClean="0"/>
              <a:pPr/>
              <a:t>40</a:t>
            </a:fld>
            <a:endParaRPr lang="en-US" dirty="0"/>
          </a:p>
        </p:txBody>
      </p:sp>
      <p:pic>
        <p:nvPicPr>
          <p:cNvPr id="8" name="Picture 7">
            <a:extLst>
              <a:ext uri="{FF2B5EF4-FFF2-40B4-BE49-F238E27FC236}">
                <a16:creationId xmlns:a16="http://schemas.microsoft.com/office/drawing/2014/main" id="{4DE77577-B72D-4850-A692-B6FF579C2FE7}"/>
              </a:ext>
            </a:extLst>
          </p:cNvPr>
          <p:cNvPicPr>
            <a:picLocks noChangeAspect="1"/>
          </p:cNvPicPr>
          <p:nvPr/>
        </p:nvPicPr>
        <p:blipFill>
          <a:blip r:embed="rId2"/>
          <a:stretch>
            <a:fillRect/>
          </a:stretch>
        </p:blipFill>
        <p:spPr>
          <a:xfrm>
            <a:off x="184977" y="-52251"/>
            <a:ext cx="4780645" cy="6858000"/>
          </a:xfrm>
          <a:prstGeom prst="rect">
            <a:avLst/>
          </a:prstGeom>
        </p:spPr>
      </p:pic>
      <p:pic>
        <p:nvPicPr>
          <p:cNvPr id="9" name="Picture 8">
            <a:extLst>
              <a:ext uri="{FF2B5EF4-FFF2-40B4-BE49-F238E27FC236}">
                <a16:creationId xmlns:a16="http://schemas.microsoft.com/office/drawing/2014/main" id="{ECCE5209-F03F-4E06-8C8B-F0E9EE6BCAC1}"/>
              </a:ext>
            </a:extLst>
          </p:cNvPr>
          <p:cNvPicPr>
            <a:picLocks noChangeAspect="1"/>
          </p:cNvPicPr>
          <p:nvPr/>
        </p:nvPicPr>
        <p:blipFill>
          <a:blip r:embed="rId3"/>
          <a:stretch>
            <a:fillRect/>
          </a:stretch>
        </p:blipFill>
        <p:spPr>
          <a:xfrm>
            <a:off x="4746171" y="63860"/>
            <a:ext cx="4372870" cy="6794140"/>
          </a:xfrm>
          <a:prstGeom prst="rect">
            <a:avLst/>
          </a:prstGeom>
        </p:spPr>
      </p:pic>
      <p:sp>
        <p:nvSpPr>
          <p:cNvPr id="10" name="TextBox 9">
            <a:extLst>
              <a:ext uri="{FF2B5EF4-FFF2-40B4-BE49-F238E27FC236}">
                <a16:creationId xmlns:a16="http://schemas.microsoft.com/office/drawing/2014/main" id="{B2E9FD6A-9B90-4C3A-9CA8-AFA73325EF0C}"/>
              </a:ext>
            </a:extLst>
          </p:cNvPr>
          <p:cNvSpPr txBox="1"/>
          <p:nvPr/>
        </p:nvSpPr>
        <p:spPr>
          <a:xfrm>
            <a:off x="24959" y="2987040"/>
            <a:ext cx="4979206" cy="230832"/>
          </a:xfrm>
          <a:prstGeom prst="rect">
            <a:avLst/>
          </a:prstGeom>
          <a:solidFill>
            <a:schemeClr val="bg1"/>
          </a:solidFill>
        </p:spPr>
        <p:txBody>
          <a:bodyPr wrap="square" rtlCol="0">
            <a:spAutoFit/>
          </a:bodyPr>
          <a:lstStyle/>
          <a:p>
            <a:r>
              <a:rPr lang="en-US" sz="900" u="sng" dirty="0">
                <a:hlinkClick r:id="rId4"/>
              </a:rPr>
              <a:t>https://www.surveygizmo.com/s3/5319329/HR-Community-Meeting-Post-Session-Survey-11-19-19</a:t>
            </a:r>
            <a:endParaRPr lang="en-US" sz="900" dirty="0"/>
          </a:p>
        </p:txBody>
      </p:sp>
      <p:sp>
        <p:nvSpPr>
          <p:cNvPr id="11" name="TextBox 10">
            <a:extLst>
              <a:ext uri="{FF2B5EF4-FFF2-40B4-BE49-F238E27FC236}">
                <a16:creationId xmlns:a16="http://schemas.microsoft.com/office/drawing/2014/main" id="{6CC39F23-4163-4E79-926E-94FBF742FDAE}"/>
              </a:ext>
            </a:extLst>
          </p:cNvPr>
          <p:cNvSpPr txBox="1"/>
          <p:nvPr/>
        </p:nvSpPr>
        <p:spPr>
          <a:xfrm>
            <a:off x="7158446" y="4963886"/>
            <a:ext cx="1889760" cy="369332"/>
          </a:xfrm>
          <a:prstGeom prst="rect">
            <a:avLst/>
          </a:prstGeom>
          <a:solidFill>
            <a:schemeClr val="bg1"/>
          </a:solidFill>
        </p:spPr>
        <p:txBody>
          <a:bodyPr wrap="square" rtlCol="0">
            <a:spAutoFit/>
          </a:bodyPr>
          <a:lstStyle/>
          <a:p>
            <a:r>
              <a:rPr lang="en-US" sz="900" dirty="0">
                <a:hlinkClick r:id="rId5"/>
              </a:rPr>
              <a:t>http://team.georgia.gov/hra-newsletter/</a:t>
            </a:r>
            <a:endParaRPr lang="en-US" sz="900" dirty="0"/>
          </a:p>
        </p:txBody>
      </p:sp>
    </p:spTree>
    <p:extLst>
      <p:ext uri="{BB962C8B-B14F-4D97-AF65-F5344CB8AC3E}">
        <p14:creationId xmlns:p14="http://schemas.microsoft.com/office/powerpoint/2010/main" val="3734264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404-463-7054</a:t>
            </a:r>
          </a:p>
        </p:txBody>
      </p:sp>
      <p:sp>
        <p:nvSpPr>
          <p:cNvPr id="3" name="Text Placeholder 2"/>
          <p:cNvSpPr>
            <a:spLocks noGrp="1"/>
          </p:cNvSpPr>
          <p:nvPr>
            <p:ph type="body" sz="quarter" idx="13"/>
          </p:nvPr>
        </p:nvSpPr>
        <p:spPr>
          <a:ln>
            <a:solidFill>
              <a:schemeClr val="accent2">
                <a:lumMod val="75000"/>
              </a:schemeClr>
            </a:solidFill>
          </a:ln>
        </p:spPr>
        <p:txBody>
          <a:bodyPr/>
          <a:lstStyle/>
          <a:p>
            <a:endParaRPr lang="en-US" dirty="0">
              <a:solidFill>
                <a:schemeClr val="tx1"/>
              </a:solidFill>
            </a:endParaRPr>
          </a:p>
        </p:txBody>
      </p:sp>
    </p:spTree>
    <p:extLst>
      <p:ext uri="{BB962C8B-B14F-4D97-AF65-F5344CB8AC3E}">
        <p14:creationId xmlns:p14="http://schemas.microsoft.com/office/powerpoint/2010/main" val="380913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Labor Standards Act Changes</a:t>
            </a:r>
          </a:p>
        </p:txBody>
      </p:sp>
      <p:sp>
        <p:nvSpPr>
          <p:cNvPr id="3" name="Text Placeholder 2"/>
          <p:cNvSpPr>
            <a:spLocks noGrp="1"/>
          </p:cNvSpPr>
          <p:nvPr>
            <p:ph type="body" sz="quarter" idx="11"/>
          </p:nvPr>
        </p:nvSpPr>
        <p:spPr>
          <a:xfrm>
            <a:off x="457200" y="3568700"/>
            <a:ext cx="8229600" cy="800100"/>
          </a:xfrm>
        </p:spPr>
        <p:txBody>
          <a:bodyPr/>
          <a:lstStyle/>
          <a:p>
            <a:r>
              <a:rPr lang="en-US" dirty="0"/>
              <a:t>Latatia West</a:t>
            </a:r>
          </a:p>
          <a:p>
            <a:r>
              <a:rPr lang="en-US" dirty="0"/>
              <a:t>Tonia Nelson</a:t>
            </a:r>
          </a:p>
          <a:p>
            <a:endParaRPr lang="en-US" dirty="0"/>
          </a:p>
          <a:p>
            <a:endParaRPr lang="en-US" dirty="0"/>
          </a:p>
        </p:txBody>
      </p:sp>
    </p:spTree>
    <p:extLst>
      <p:ext uri="{BB962C8B-B14F-4D97-AF65-F5344CB8AC3E}">
        <p14:creationId xmlns:p14="http://schemas.microsoft.com/office/powerpoint/2010/main" val="278082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448B-D732-4F2D-A6BE-774AC9D9062E}"/>
              </a:ext>
            </a:extLst>
          </p:cNvPr>
          <p:cNvSpPr>
            <a:spLocks noGrp="1"/>
          </p:cNvSpPr>
          <p:nvPr>
            <p:ph type="title"/>
          </p:nvPr>
        </p:nvSpPr>
        <p:spPr>
          <a:xfrm>
            <a:off x="457199" y="124084"/>
            <a:ext cx="8229600" cy="1143000"/>
          </a:xfrm>
        </p:spPr>
        <p:txBody>
          <a:bodyPr/>
          <a:lstStyle/>
          <a:p>
            <a:pPr algn="ctr"/>
            <a:r>
              <a:rPr lang="en-US" b="1" dirty="0">
                <a:solidFill>
                  <a:schemeClr val="tx1"/>
                </a:solidFill>
              </a:rPr>
              <a:t>FLSA Tools</a:t>
            </a:r>
          </a:p>
        </p:txBody>
      </p:sp>
      <p:pic>
        <p:nvPicPr>
          <p:cNvPr id="5" name="Content Placeholder 4">
            <a:extLst>
              <a:ext uri="{FF2B5EF4-FFF2-40B4-BE49-F238E27FC236}">
                <a16:creationId xmlns:a16="http://schemas.microsoft.com/office/drawing/2014/main" id="{F6BA4504-CBF4-4583-82B1-95260B71FFFB}"/>
              </a:ext>
            </a:extLst>
          </p:cNvPr>
          <p:cNvPicPr>
            <a:picLocks noGrp="1" noChangeAspect="1"/>
          </p:cNvPicPr>
          <p:nvPr>
            <p:ph idx="1"/>
          </p:nvPr>
        </p:nvPicPr>
        <p:blipFill>
          <a:blip r:embed="rId3"/>
          <a:stretch>
            <a:fillRect/>
          </a:stretch>
        </p:blipFill>
        <p:spPr>
          <a:xfrm>
            <a:off x="964393" y="1205928"/>
            <a:ext cx="7215213" cy="5332984"/>
          </a:xfrm>
          <a:prstGeom prst="rect">
            <a:avLst/>
          </a:prstGeom>
        </p:spPr>
      </p:pic>
      <p:sp>
        <p:nvSpPr>
          <p:cNvPr id="4" name="Slide Number Placeholder 3">
            <a:extLst>
              <a:ext uri="{FF2B5EF4-FFF2-40B4-BE49-F238E27FC236}">
                <a16:creationId xmlns:a16="http://schemas.microsoft.com/office/drawing/2014/main" id="{8B3F5CC4-E4D9-48E4-B428-8FC81594DDA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89786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222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28B7-CDBB-4D8E-9B9D-816C1946D696}"/>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FLSA Timeline from 2016 - current</a:t>
            </a:r>
            <a:endParaRPr lang="en-US" b="1" dirty="0">
              <a:solidFill>
                <a:schemeClr val="tx1"/>
              </a:solidFill>
            </a:endParaRPr>
          </a:p>
        </p:txBody>
      </p:sp>
      <p:pic>
        <p:nvPicPr>
          <p:cNvPr id="6" name="Content Placeholder 5">
            <a:extLst>
              <a:ext uri="{FF2B5EF4-FFF2-40B4-BE49-F238E27FC236}">
                <a16:creationId xmlns:a16="http://schemas.microsoft.com/office/drawing/2014/main" id="{201B7D3F-12E3-4B87-86A1-721A367722F3}"/>
              </a:ext>
            </a:extLst>
          </p:cNvPr>
          <p:cNvPicPr>
            <a:picLocks noGrp="1" noChangeAspect="1"/>
          </p:cNvPicPr>
          <p:nvPr>
            <p:ph idx="1"/>
          </p:nvPr>
        </p:nvPicPr>
        <p:blipFill>
          <a:blip r:embed="rId3"/>
          <a:stretch>
            <a:fillRect/>
          </a:stretch>
        </p:blipFill>
        <p:spPr>
          <a:xfrm>
            <a:off x="457200" y="1413477"/>
            <a:ext cx="8282958" cy="3569677"/>
          </a:xfrm>
          <a:prstGeom prst="rect">
            <a:avLst/>
          </a:prstGeom>
        </p:spPr>
      </p:pic>
      <p:sp>
        <p:nvSpPr>
          <p:cNvPr id="4" name="Slide Number Placeholder 3">
            <a:extLst>
              <a:ext uri="{FF2B5EF4-FFF2-40B4-BE49-F238E27FC236}">
                <a16:creationId xmlns:a16="http://schemas.microsoft.com/office/drawing/2014/main" id="{05875C8B-EBD9-431F-8043-D9765881E7B7}"/>
              </a:ext>
            </a:extLst>
          </p:cNvPr>
          <p:cNvSpPr>
            <a:spLocks noGrp="1"/>
          </p:cNvSpPr>
          <p:nvPr>
            <p:ph type="sldNum" sz="quarter" idx="12"/>
          </p:nvPr>
        </p:nvSpPr>
        <p:spPr/>
        <p:txBody>
          <a:bodyPr/>
          <a:lstStyle/>
          <a:p>
            <a:fld id="{CCE7EACD-A346-A34B-BBAF-EF458C812BA9}" type="slidenum">
              <a:rPr lang="en-US" smtClean="0"/>
              <a:pPr/>
              <a:t>7</a:t>
            </a:fld>
            <a:endParaRPr lang="en-US" dirty="0"/>
          </a:p>
        </p:txBody>
      </p:sp>
      <p:pic>
        <p:nvPicPr>
          <p:cNvPr id="7" name="Content Placeholder 4">
            <a:extLst>
              <a:ext uri="{FF2B5EF4-FFF2-40B4-BE49-F238E27FC236}">
                <a16:creationId xmlns:a16="http://schemas.microsoft.com/office/drawing/2014/main" id="{BDC0EBA3-AC98-47B5-9F13-118DF228E499}"/>
              </a:ext>
            </a:extLst>
          </p:cNvPr>
          <p:cNvPicPr>
            <a:picLocks noChangeAspect="1"/>
          </p:cNvPicPr>
          <p:nvPr/>
        </p:nvPicPr>
        <p:blipFill>
          <a:blip r:embed="rId4"/>
          <a:stretch>
            <a:fillRect/>
          </a:stretch>
        </p:blipFill>
        <p:spPr>
          <a:xfrm>
            <a:off x="676702" y="1680185"/>
            <a:ext cx="7810219" cy="2932258"/>
          </a:xfrm>
          <a:prstGeom prst="rect">
            <a:avLst/>
          </a:prstGeom>
        </p:spPr>
      </p:pic>
      <p:sp>
        <p:nvSpPr>
          <p:cNvPr id="8" name="TextBox 7">
            <a:extLst>
              <a:ext uri="{FF2B5EF4-FFF2-40B4-BE49-F238E27FC236}">
                <a16:creationId xmlns:a16="http://schemas.microsoft.com/office/drawing/2014/main" id="{E21ECBED-7BE1-42C7-AA16-2FB793CF862B}"/>
              </a:ext>
            </a:extLst>
          </p:cNvPr>
          <p:cNvSpPr txBox="1"/>
          <p:nvPr/>
        </p:nvSpPr>
        <p:spPr>
          <a:xfrm>
            <a:off x="931178" y="5075339"/>
            <a:ext cx="4722127" cy="276999"/>
          </a:xfrm>
          <a:prstGeom prst="rect">
            <a:avLst/>
          </a:prstGeom>
          <a:noFill/>
        </p:spPr>
        <p:txBody>
          <a:bodyPr wrap="none" rtlCol="0">
            <a:spAutoFit/>
          </a:bodyPr>
          <a:lstStyle/>
          <a:p>
            <a:r>
              <a:rPr lang="en-US" sz="1200" i="1" dirty="0"/>
              <a:t>Timeline taken from </a:t>
            </a:r>
            <a:r>
              <a:rPr lang="en-US" sz="1200" i="1" dirty="0">
                <a:hlinkClick r:id="rId5"/>
              </a:rPr>
              <a:t>www.shrm.org</a:t>
            </a:r>
            <a:r>
              <a:rPr lang="en-US" sz="1200" i="1" dirty="0"/>
              <a:t> and is titled “Overtime Rule History.”</a:t>
            </a:r>
          </a:p>
        </p:txBody>
      </p:sp>
    </p:spTree>
    <p:extLst>
      <p:ext uri="{BB962C8B-B14F-4D97-AF65-F5344CB8AC3E}">
        <p14:creationId xmlns:p14="http://schemas.microsoft.com/office/powerpoint/2010/main" val="180763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231D-E2A6-4FCB-8555-9A15D0F39576}"/>
              </a:ext>
            </a:extLst>
          </p:cNvPr>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Question #1 regarding FLSA OT Updates</a:t>
            </a:r>
            <a:endParaRPr lang="en-US" b="1" dirty="0">
              <a:solidFill>
                <a:schemeClr val="tx1"/>
              </a:solidFill>
            </a:endParaRPr>
          </a:p>
        </p:txBody>
      </p:sp>
      <p:sp>
        <p:nvSpPr>
          <p:cNvPr id="3" name="Content Placeholder 2">
            <a:extLst>
              <a:ext uri="{FF2B5EF4-FFF2-40B4-BE49-F238E27FC236}">
                <a16:creationId xmlns:a16="http://schemas.microsoft.com/office/drawing/2014/main" id="{4A49AD32-3916-481A-A10B-B0086D620ECF}"/>
              </a:ext>
            </a:extLst>
          </p:cNvPr>
          <p:cNvSpPr>
            <a:spLocks noGrp="1"/>
          </p:cNvSpPr>
          <p:nvPr>
            <p:ph idx="1"/>
          </p:nvPr>
        </p:nvSpPr>
        <p:spPr/>
        <p:txBody>
          <a:bodyPr/>
          <a:lstStyle/>
          <a:p>
            <a:pPr marL="160020" lvl="0" indent="0">
              <a:buNone/>
            </a:pPr>
            <a:r>
              <a:rPr lang="en-US" sz="3000" dirty="0">
                <a:latin typeface="Arial" panose="020B0604020202020204" pitchFamily="34" charset="0"/>
                <a:cs typeface="Arial" panose="020B0604020202020204" pitchFamily="34" charset="0"/>
              </a:rPr>
              <a:t>When is the last time that FLSA final rule updates were implemented?</a:t>
            </a:r>
          </a:p>
          <a:p>
            <a:pPr marL="160020" lvl="0" indent="0">
              <a:buNone/>
            </a:pPr>
            <a:endParaRPr lang="en-US" sz="3000" dirty="0">
              <a:latin typeface="Arial" panose="020B0604020202020204" pitchFamily="34" charset="0"/>
              <a:cs typeface="Arial" panose="020B0604020202020204" pitchFamily="34" charset="0"/>
            </a:endParaRPr>
          </a:p>
          <a:p>
            <a:pPr marL="502920" lvl="0" indent="-342900">
              <a:buFont typeface="+mj-lt"/>
              <a:buAutoNum type="alphaUcPeriod"/>
            </a:pPr>
            <a:r>
              <a:rPr lang="en-US" sz="3000" dirty="0">
                <a:latin typeface="Arial" panose="020B0604020202020204" pitchFamily="34" charset="0"/>
                <a:cs typeface="Arial" panose="020B0604020202020204" pitchFamily="34" charset="0"/>
              </a:rPr>
              <a:t>1938</a:t>
            </a:r>
          </a:p>
          <a:p>
            <a:pPr marL="502920" lvl="0" indent="-342900">
              <a:buFont typeface="+mj-lt"/>
              <a:buAutoNum type="alphaUcPeriod"/>
            </a:pPr>
            <a:r>
              <a:rPr lang="en-US" sz="3000" dirty="0">
                <a:latin typeface="Arial" panose="020B0604020202020204" pitchFamily="34" charset="0"/>
                <a:cs typeface="Arial" panose="020B0604020202020204" pitchFamily="34" charset="0"/>
              </a:rPr>
              <a:t>2004</a:t>
            </a:r>
          </a:p>
          <a:p>
            <a:pPr marL="502920" lvl="0" indent="-342900">
              <a:buFont typeface="+mj-lt"/>
              <a:buAutoNum type="alphaUcPeriod"/>
            </a:pPr>
            <a:r>
              <a:rPr lang="en-US" sz="3000" dirty="0">
                <a:latin typeface="Arial" panose="020B0604020202020204" pitchFamily="34" charset="0"/>
                <a:cs typeface="Arial" panose="020B0604020202020204" pitchFamily="34" charset="0"/>
              </a:rPr>
              <a:t>2016</a:t>
            </a: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F4C8D0A-007B-4A29-AC3A-952DD87E26F9}"/>
              </a:ext>
            </a:extLst>
          </p:cNvPr>
          <p:cNvSpPr>
            <a:spLocks noGrp="1"/>
          </p:cNvSpPr>
          <p:nvPr>
            <p:ph type="sldNum" sz="quarter" idx="12"/>
          </p:nvPr>
        </p:nvSpPr>
        <p:spPr/>
        <p:txBody>
          <a:bodyPr/>
          <a:lstStyle/>
          <a:p>
            <a:fld id="{CCE7EACD-A346-A34B-BBAF-EF458C812BA9}" type="slidenum">
              <a:rPr lang="en-US" smtClean="0"/>
              <a:pPr/>
              <a:t>8</a:t>
            </a:fld>
            <a:endParaRPr lang="en-US" dirty="0"/>
          </a:p>
        </p:txBody>
      </p:sp>
    </p:spTree>
    <p:extLst>
      <p:ext uri="{BB962C8B-B14F-4D97-AF65-F5344CB8AC3E}">
        <p14:creationId xmlns:p14="http://schemas.microsoft.com/office/powerpoint/2010/main" val="410421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60020" lvl="0" indent="0">
              <a:buNone/>
            </a:pPr>
            <a:r>
              <a:rPr lang="en-US" sz="3000" dirty="0">
                <a:latin typeface="Arial" panose="020B0604020202020204" pitchFamily="34" charset="0"/>
                <a:cs typeface="Arial" panose="020B0604020202020204" pitchFamily="34" charset="0"/>
              </a:rPr>
              <a:t>Which of the three tests have been changed under the new FLSA Overtime Rule?</a:t>
            </a:r>
          </a:p>
          <a:p>
            <a:pPr marL="160020" lvl="0" indent="0">
              <a:buNone/>
            </a:pPr>
            <a:endParaRPr lang="en-US" sz="3000" dirty="0">
              <a:latin typeface="Arial" panose="020B0604020202020204" pitchFamily="34" charset="0"/>
              <a:cs typeface="Arial" panose="020B0604020202020204" pitchFamily="34" charset="0"/>
            </a:endParaRPr>
          </a:p>
          <a:p>
            <a:pPr marL="502920" lvl="0" indent="-342900">
              <a:buFont typeface="+mj-lt"/>
              <a:buAutoNum type="alphaUcPeriod"/>
            </a:pPr>
            <a:r>
              <a:rPr lang="en-US" sz="3000" dirty="0">
                <a:latin typeface="Arial" panose="020B0604020202020204" pitchFamily="34" charset="0"/>
                <a:cs typeface="Arial" panose="020B0604020202020204" pitchFamily="34" charset="0"/>
              </a:rPr>
              <a:t>Salary basis test</a:t>
            </a:r>
          </a:p>
          <a:p>
            <a:pPr marL="502920" lvl="0" indent="-342900">
              <a:buFont typeface="+mj-lt"/>
              <a:buAutoNum type="alphaUcPeriod"/>
            </a:pPr>
            <a:r>
              <a:rPr lang="en-US" sz="3000" dirty="0">
                <a:latin typeface="Arial" panose="020B0604020202020204" pitchFamily="34" charset="0"/>
                <a:cs typeface="Arial" panose="020B0604020202020204" pitchFamily="34" charset="0"/>
              </a:rPr>
              <a:t>Duties test</a:t>
            </a:r>
          </a:p>
          <a:p>
            <a:pPr marL="502920" lvl="0" indent="-342900">
              <a:buFont typeface="+mj-lt"/>
              <a:buAutoNum type="alphaUcPeriod"/>
            </a:pPr>
            <a:r>
              <a:rPr lang="en-US" sz="3000" dirty="0">
                <a:latin typeface="Arial" panose="020B0604020202020204" pitchFamily="34" charset="0"/>
                <a:cs typeface="Arial" panose="020B0604020202020204" pitchFamily="34" charset="0"/>
              </a:rPr>
              <a:t>Salary threshold test</a:t>
            </a:r>
          </a:p>
          <a:p>
            <a:pPr marL="502920" lvl="0" indent="-342900">
              <a:buFont typeface="+mj-lt"/>
              <a:buAutoNum type="alphaUcPeriod"/>
            </a:pPr>
            <a:r>
              <a:rPr lang="en-US" sz="3000" dirty="0">
                <a:latin typeface="Arial" panose="020B0604020202020204" pitchFamily="34" charset="0"/>
                <a:cs typeface="Arial" panose="020B0604020202020204" pitchFamily="34" charset="0"/>
              </a:rPr>
              <a:t>None of the above</a:t>
            </a:r>
          </a:p>
          <a:p>
            <a:pPr marL="502920" lvl="0" indent="-342900">
              <a:buFont typeface="+mj-lt"/>
              <a:buAutoNum type="alphaUcPeriod"/>
            </a:pPr>
            <a:r>
              <a:rPr lang="en-US" sz="3000" dirty="0">
                <a:latin typeface="Arial" panose="020B0604020202020204" pitchFamily="34" charset="0"/>
                <a:cs typeface="Arial" panose="020B0604020202020204" pitchFamily="34" charset="0"/>
              </a:rPr>
              <a:t>All three have changed</a:t>
            </a:r>
          </a:p>
          <a:p>
            <a:pPr marL="160020" indent="0">
              <a:buNone/>
            </a:pPr>
            <a:endParaRPr lang="en-US" dirty="0"/>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CE7EACD-A346-A34B-BBAF-EF458C812BA9}" type="slidenum">
              <a:rPr kumimoji="0" lang="en-US" sz="1400" b="0" i="0" u="none" strike="noStrike" kern="1200" cap="none" spc="0" normalizeH="0" baseline="0" noProof="0" smtClean="0">
                <a:ln>
                  <a:noFill/>
                </a:ln>
                <a:solidFill>
                  <a:srgbClr val="897865"/>
                </a:solidFill>
                <a:effectLst/>
                <a:uLnTx/>
                <a:uFillTx/>
                <a:latin typeface="Helvetica"/>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897865"/>
              </a:solidFill>
              <a:effectLst/>
              <a:uLnTx/>
              <a:uFillTx/>
              <a:latin typeface="Helvetica"/>
              <a:ea typeface="+mn-ea"/>
              <a:cs typeface="Helvetica"/>
            </a:endParaRPr>
          </a:p>
        </p:txBody>
      </p:sp>
      <p:sp>
        <p:nvSpPr>
          <p:cNvPr id="7" name="Title 1">
            <a:extLst>
              <a:ext uri="{FF2B5EF4-FFF2-40B4-BE49-F238E27FC236}">
                <a16:creationId xmlns:a16="http://schemas.microsoft.com/office/drawing/2014/main" id="{FBBD6486-B49A-4192-BCAA-321F6B84C516}"/>
              </a:ext>
            </a:extLst>
          </p:cNvPr>
          <p:cNvSpPr>
            <a:spLocks noGrp="1"/>
          </p:cNvSpPr>
          <p:nvPr>
            <p:ph type="title"/>
          </p:nvPr>
        </p:nvSpPr>
        <p:spPr>
          <a:xfrm>
            <a:off x="457200" y="274638"/>
            <a:ext cx="8229600" cy="1143000"/>
          </a:xfrm>
        </p:spPr>
        <p:txBody>
          <a:bodyPr/>
          <a:lstStyle/>
          <a:p>
            <a:pPr algn="ctr"/>
            <a:r>
              <a:rPr lang="en-US" b="1" dirty="0">
                <a:solidFill>
                  <a:schemeClr val="tx1"/>
                </a:solidFill>
                <a:latin typeface="Arial" panose="020B0604020202020204" pitchFamily="34" charset="0"/>
                <a:cs typeface="Arial" panose="020B0604020202020204" pitchFamily="34" charset="0"/>
              </a:rPr>
              <a:t>Question #2 regarding FLSA OT Updates</a:t>
            </a:r>
          </a:p>
        </p:txBody>
      </p:sp>
    </p:spTree>
    <p:extLst>
      <p:ext uri="{BB962C8B-B14F-4D97-AF65-F5344CB8AC3E}">
        <p14:creationId xmlns:p14="http://schemas.microsoft.com/office/powerpoint/2010/main" val="350300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DD0BB0313D568F4C88398F64869700D5" ma:contentTypeVersion="66" ma:contentTypeDescription="This is used to create DOAS Asset Library" ma:contentTypeScope="" ma:versionID="7628bcf6eab5a29d15c60e345f0f36e0">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f4748f1dcecb71beffc1b6a22021f29"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4303319-78b4-4866-9de0-bde40737f1d8" ContentTypeId="0x010100B2029F26138C4BFDA158A626F91E876A"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64719721-3f2e-4037-a826-7fe00fbc2e3c">
      <Value>432</Value>
    </TaxCatchAll>
    <TaxKeywordTaxHTField xmlns="64719721-3f2e-4037-a826-7fe00fbc2e3c">
      <Terms xmlns="http://schemas.microsoft.com/office/infopath/2007/PartnerControls"/>
    </TaxKeywordTaxHTField>
    <Division xmlns="64719721-3f2e-4037-a826-7fe00fbc2e3c">Human Resources Administration</Division>
    <EffectiveDate xmlns="0726195c-4e5f-403b-b0e6-5bc4fc6a495f">2019-11-19T13:54:00+00:00</EffectiveDate>
    <CategoryDoc xmlns="0726195c-4e5f-403b-b0e6-5bc4fc6a495f">None</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Announcements</TermName>
          <TermId xmlns="http://schemas.microsoft.com/office/infopath/2007/PartnerControls">6012da56-955a-4c8b-ba46-119d46f6b310</TermId>
        </TermInfo>
      </Terms>
    </b814ba249d91463a8222dc7318a2e120>
    <DocumentDescription xmlns="0726195c-4e5f-403b-b0e6-5bc4fc6a495f">A Powerpoint presentation for the November 2019 Quarterly HR Community Meeting</DocumentDescription>
    <DisplayPriority xmlns="0726195c-4e5f-403b-b0e6-5bc4fc6a495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EDBEA-4E0F-4E52-9802-AC2C2243AFF6}"/>
</file>

<file path=customXml/itemProps2.xml><?xml version="1.0" encoding="utf-8"?>
<ds:datastoreItem xmlns:ds="http://schemas.openxmlformats.org/officeDocument/2006/customXml" ds:itemID="{1EDDA147-74B4-474B-BDD6-EB1A414CD4F4}"/>
</file>

<file path=customXml/itemProps3.xml><?xml version="1.0" encoding="utf-8"?>
<ds:datastoreItem xmlns:ds="http://schemas.openxmlformats.org/officeDocument/2006/customXml" ds:itemID="{8A42A322-A5C9-4263-8D23-E020112C9F34}"/>
</file>

<file path=customXml/itemProps4.xml><?xml version="1.0" encoding="utf-8"?>
<ds:datastoreItem xmlns:ds="http://schemas.openxmlformats.org/officeDocument/2006/customXml" ds:itemID="{4505E05A-A7AC-4623-984C-06397B16D0BB}"/>
</file>

<file path=docProps/app.xml><?xml version="1.0" encoding="utf-8"?>
<Properties xmlns="http://schemas.openxmlformats.org/officeDocument/2006/extended-properties" xmlns:vt="http://schemas.openxmlformats.org/officeDocument/2006/docPropsVTypes">
  <TotalTime>516</TotalTime>
  <Words>1930</Words>
  <Application>Microsoft Office PowerPoint</Application>
  <PresentationFormat>On-screen Show (4:3)</PresentationFormat>
  <Paragraphs>352</Paragraphs>
  <Slides>41</Slides>
  <Notes>30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Calibri</vt:lpstr>
      <vt:lpstr>Calibri Light</vt:lpstr>
      <vt:lpstr>Helvetica</vt:lpstr>
      <vt:lpstr>Lucida Grande</vt:lpstr>
      <vt:lpstr>Wingdings</vt:lpstr>
      <vt:lpstr>Office Theme</vt:lpstr>
      <vt:lpstr>1_Office Theme</vt:lpstr>
      <vt:lpstr>2_Office Theme</vt:lpstr>
      <vt:lpstr>3_Office Theme</vt:lpstr>
      <vt:lpstr>Quarterly HR Community Meeting</vt:lpstr>
      <vt:lpstr>Quarterly HR Community Meeting AGENDA November 19, 2019, 10:00am – 12:00pm Room 1816, 18th Floor, West Tower</vt:lpstr>
      <vt:lpstr>Human Trafficking Prevention Training </vt:lpstr>
      <vt:lpstr>Human Trafficking Prevention Training</vt:lpstr>
      <vt:lpstr>Fair Labor Standards Act Changes</vt:lpstr>
      <vt:lpstr>FLSA Tools</vt:lpstr>
      <vt:lpstr>FLSA Timeline from 2016 - current</vt:lpstr>
      <vt:lpstr>Question #1 regarding FLSA OT Updates</vt:lpstr>
      <vt:lpstr>Question #2 regarding FLSA OT Updates</vt:lpstr>
      <vt:lpstr>FLSA Overtime Updates</vt:lpstr>
      <vt:lpstr>FLSA Overtime Updates</vt:lpstr>
      <vt:lpstr>Question #3 regarding FLSA OT Updates</vt:lpstr>
      <vt:lpstr>FLSA Overtime Updates</vt:lpstr>
      <vt:lpstr>Question #4 regarding FLSA OT Updates</vt:lpstr>
      <vt:lpstr>FLSA Overtime Updates</vt:lpstr>
      <vt:lpstr>Question #5 regarding FLSA OT Updates</vt:lpstr>
      <vt:lpstr>FLSA Overtime Updates</vt:lpstr>
      <vt:lpstr>FLSA Overtime Updates</vt:lpstr>
      <vt:lpstr>FLSA Overtime Updates</vt:lpstr>
      <vt:lpstr>FLSA Overtime Updates</vt:lpstr>
      <vt:lpstr>FLSA Overtime Updates</vt:lpstr>
      <vt:lpstr>FLSA Overtime Updates</vt:lpstr>
      <vt:lpstr>FLSA Overtime Updates</vt:lpstr>
      <vt:lpstr>(5) Prepare managers and supervisors </vt:lpstr>
      <vt:lpstr>(5) Prepare managers and supervisors </vt:lpstr>
      <vt:lpstr>FLSA Overtime Updates</vt:lpstr>
      <vt:lpstr>Effects of FLSA Overtime Updates</vt:lpstr>
      <vt:lpstr>FLSA Overtime Updates</vt:lpstr>
      <vt:lpstr>Agency experiences</vt:lpstr>
      <vt:lpstr>Managing comp time/overtime</vt:lpstr>
      <vt:lpstr>Updating FLSA Status</vt:lpstr>
      <vt:lpstr>PowerPoint Presentation</vt:lpstr>
      <vt:lpstr>If in need of assistance with making system updates…</vt:lpstr>
      <vt:lpstr>Georgia Stable</vt:lpstr>
      <vt:lpstr>Meeting Wrap-up</vt:lpstr>
      <vt:lpstr>FY19 Performance Review Ratings Input</vt:lpstr>
      <vt:lpstr>ePerformance Approval Status Display</vt:lpstr>
      <vt:lpstr>2020 HR Community Meeting  Dates and Topics</vt:lpstr>
      <vt:lpstr>Other Upcoming HR Meetings</vt:lpstr>
      <vt:lpstr>PowerPoint Presentation</vt:lpstr>
      <vt:lpstr>404-463-7054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HR Community Meeting - November 19</dc:title>
  <dc:creator>West, Latatia</dc:creator>
  <cp:keywords/>
  <cp:lastModifiedBy>Jenkins, Monique</cp:lastModifiedBy>
  <cp:revision>39</cp:revision>
  <cp:lastPrinted>2019-11-15T20:05:47Z</cp:lastPrinted>
  <dcterms:created xsi:type="dcterms:W3CDTF">2019-11-13T16:47:41Z</dcterms:created>
  <dcterms:modified xsi:type="dcterms:W3CDTF">2019-11-19T20:07:14Z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0x010100B2029F26138C4BFDA158A626F91E876A00DD0BB0313D568F4C88398F64869700D5</vt:lpwstr>
  </property>
  <property fmtid="{D5CDD505-2E9C-101B-9397-08002B2CF9AE}" pid="4" name="BusinessServices">
    <vt:lpwstr>432;#Announcements|6012da56-955a-4c8b-ba46-119d46f6b310</vt:lpwstr>
  </property>
</Properties>
</file>